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1159" r:id="rId2"/>
    <p:sldId id="1185" r:id="rId3"/>
    <p:sldId id="1186" r:id="rId4"/>
    <p:sldId id="1187" r:id="rId5"/>
    <p:sldId id="1188" r:id="rId6"/>
    <p:sldId id="1189" r:id="rId7"/>
    <p:sldId id="1192" r:id="rId8"/>
    <p:sldId id="1173" r:id="rId9"/>
    <p:sldId id="1174" r:id="rId10"/>
    <p:sldId id="1175" r:id="rId11"/>
    <p:sldId id="1176" r:id="rId12"/>
    <p:sldId id="1177" r:id="rId13"/>
    <p:sldId id="1178" r:id="rId14"/>
    <p:sldId id="1180" r:id="rId15"/>
    <p:sldId id="1191" r:id="rId16"/>
    <p:sldId id="1184" r:id="rId17"/>
    <p:sldId id="1172" r:id="rId18"/>
    <p:sldId id="1181" r:id="rId19"/>
    <p:sldId id="1183" r:id="rId20"/>
    <p:sldId id="1182" r:id="rId21"/>
    <p:sldId id="1190" r:id="rId22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99CC"/>
    <a:srgbClr val="FF9933"/>
    <a:srgbClr val="0066FF"/>
    <a:srgbClr val="6600CC"/>
    <a:srgbClr val="FF0000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87744" autoAdjust="0"/>
  </p:normalViewPr>
  <p:slideViewPr>
    <p:cSldViewPr snapToGrid="0">
      <p:cViewPr>
        <p:scale>
          <a:sx n="60" d="100"/>
          <a:sy n="60" d="100"/>
        </p:scale>
        <p:origin x="-2178" y="-606"/>
      </p:cViewPr>
      <p:guideLst>
        <p:guide orient="horz" pos="2131"/>
        <p:guide pos="2871"/>
      </p:guideLst>
    </p:cSldViewPr>
  </p:slideViewPr>
  <p:outlineViewPr>
    <p:cViewPr>
      <p:scale>
        <a:sx n="33" d="100"/>
        <a:sy n="33" d="100"/>
      </p:scale>
      <p:origin x="0" y="34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2"/>
    </p:cViewPr>
  </p:sorterViewPr>
  <p:notesViewPr>
    <p:cSldViewPr snapToGrid="0">
      <p:cViewPr>
        <p:scale>
          <a:sx n="66" d="100"/>
          <a:sy n="66" d="100"/>
        </p:scale>
        <p:origin x="-936" y="64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3438AF-84D6-40A5-94FD-65E912034078}" type="doc">
      <dgm:prSet loTypeId="urn:microsoft.com/office/officeart/2005/8/layout/radial6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1FE3E75B-5170-490A-9BD0-EC208D4778FD}">
      <dgm:prSet phldrT="[Text]" custT="1"/>
      <dgm:spPr>
        <a:solidFill>
          <a:srgbClr val="A88000"/>
        </a:solidFill>
      </dgm:spPr>
      <dgm:t>
        <a:bodyPr/>
        <a:lstStyle/>
        <a:p>
          <a:pPr>
            <a:lnSpc>
              <a:spcPct val="90000"/>
            </a:lnSpc>
            <a:spcBef>
              <a:spcPts val="300"/>
            </a:spcBef>
            <a:spcAft>
              <a:spcPct val="35000"/>
            </a:spcAft>
          </a:pPr>
          <a:r>
            <a:rPr lang="en-US" sz="2400" b="1" dirty="0" smtClean="0">
              <a:latin typeface="Calibri" pitchFamily="34" charset="0"/>
            </a:rPr>
            <a:t/>
          </a:r>
          <a:br>
            <a:rPr lang="en-US" sz="2400" b="1" dirty="0" smtClean="0">
              <a:latin typeface="Calibri" pitchFamily="34" charset="0"/>
            </a:rPr>
          </a:br>
          <a:endParaRPr lang="en-US" sz="2400" b="1" dirty="0" smtClean="0">
            <a:latin typeface="Calibri" pitchFamily="34" charset="0"/>
          </a:endParaRPr>
        </a:p>
        <a:p>
          <a:pPr>
            <a:lnSpc>
              <a:spcPct val="100000"/>
            </a:lnSpc>
            <a:spcBef>
              <a:spcPts val="300"/>
            </a:spcBef>
            <a:spcAft>
              <a:spcPts val="600"/>
            </a:spcAft>
          </a:pPr>
          <a:r>
            <a:rPr lang="en-US" sz="2800" b="1" dirty="0" smtClean="0">
              <a:latin typeface="Calibri" pitchFamily="34" charset="0"/>
            </a:rPr>
            <a:t>DOC</a:t>
          </a:r>
        </a:p>
        <a:p>
          <a:pPr>
            <a:lnSpc>
              <a:spcPct val="100000"/>
            </a:lnSpc>
            <a:spcBef>
              <a:spcPts val="300"/>
            </a:spcBef>
            <a:spcAft>
              <a:spcPts val="600"/>
            </a:spcAft>
          </a:pPr>
          <a:r>
            <a:rPr lang="en-US" sz="2000" b="1" dirty="0" smtClean="0">
              <a:latin typeface="Calibri" pitchFamily="34" charset="0"/>
            </a:rPr>
            <a:t>(OTTI)</a:t>
          </a:r>
        </a:p>
        <a:p>
          <a:pPr>
            <a:lnSpc>
              <a:spcPct val="90000"/>
            </a:lnSpc>
            <a:spcBef>
              <a:spcPts val="300"/>
            </a:spcBef>
            <a:spcAft>
              <a:spcPct val="35000"/>
            </a:spcAft>
          </a:pPr>
          <a:endParaRPr lang="en-US" sz="2400" b="1" dirty="0" smtClean="0">
            <a:latin typeface="Calibri" pitchFamily="34" charset="0"/>
          </a:endParaRPr>
        </a:p>
        <a:p>
          <a:pPr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dirty="0">
            <a:latin typeface="Calibri" pitchFamily="34" charset="0"/>
          </a:endParaRPr>
        </a:p>
      </dgm:t>
    </dgm:pt>
    <dgm:pt modelId="{EF276167-1C96-4DCC-B4DA-148CAB5823D6}" type="parTrans" cxnId="{3FEA9938-7ECD-4558-88BD-6D55F5171082}">
      <dgm:prSet/>
      <dgm:spPr/>
      <dgm:t>
        <a:bodyPr/>
        <a:lstStyle/>
        <a:p>
          <a:endParaRPr lang="en-US"/>
        </a:p>
      </dgm:t>
    </dgm:pt>
    <dgm:pt modelId="{9285EF79-2B40-4B60-88A8-579663C6521C}" type="sibTrans" cxnId="{3FEA9938-7ECD-4558-88BD-6D55F5171082}">
      <dgm:prSet/>
      <dgm:spPr/>
      <dgm:t>
        <a:bodyPr/>
        <a:lstStyle/>
        <a:p>
          <a:endParaRPr lang="en-US"/>
        </a:p>
      </dgm:t>
    </dgm:pt>
    <dgm:pt modelId="{589CE5E0-5132-4022-A7AE-33D24D227357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>
              <a:latin typeface="Calibri" pitchFamily="34" charset="0"/>
            </a:rPr>
            <a:t>TTAB</a:t>
          </a:r>
          <a:endParaRPr lang="en-US" b="1" dirty="0">
            <a:latin typeface="Calibri" pitchFamily="34" charset="0"/>
          </a:endParaRPr>
        </a:p>
      </dgm:t>
    </dgm:pt>
    <dgm:pt modelId="{CC204EC3-7942-4279-BBD6-0FD8E4EE71C2}" type="parTrans" cxnId="{E84AE535-51FD-4F6D-96F5-BBF503B0C9B4}">
      <dgm:prSet/>
      <dgm:spPr/>
      <dgm:t>
        <a:bodyPr/>
        <a:lstStyle/>
        <a:p>
          <a:endParaRPr lang="en-US"/>
        </a:p>
      </dgm:t>
    </dgm:pt>
    <dgm:pt modelId="{52A59D15-5531-43F0-9964-521F88F3EB9D}" type="sibTrans" cxnId="{E84AE535-51FD-4F6D-96F5-BBF503B0C9B4}">
      <dgm:prSet/>
      <dgm:spPr/>
      <dgm:t>
        <a:bodyPr/>
        <a:lstStyle/>
        <a:p>
          <a:endParaRPr lang="en-US"/>
        </a:p>
      </dgm:t>
    </dgm:pt>
    <dgm:pt modelId="{9ADBF8D7-EDC7-43E5-8CFE-E9B4882C9035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latin typeface="Calibri" pitchFamily="34" charset="0"/>
            </a:rPr>
            <a:t>CTP</a:t>
          </a:r>
          <a:endParaRPr lang="en-US" b="1" dirty="0">
            <a:latin typeface="Calibri" pitchFamily="34" charset="0"/>
          </a:endParaRPr>
        </a:p>
      </dgm:t>
    </dgm:pt>
    <dgm:pt modelId="{3F2C5714-FBF0-49CC-BBD1-80DEB00CDEBE}" type="parTrans" cxnId="{04A913AE-2D50-4310-A188-DCEB08B131B1}">
      <dgm:prSet/>
      <dgm:spPr/>
      <dgm:t>
        <a:bodyPr/>
        <a:lstStyle/>
        <a:p>
          <a:endParaRPr lang="en-US"/>
        </a:p>
      </dgm:t>
    </dgm:pt>
    <dgm:pt modelId="{F226F771-DD19-494E-88A9-09DA271DDF03}" type="sibTrans" cxnId="{04A913AE-2D50-4310-A188-DCEB08B131B1}">
      <dgm:prSet/>
      <dgm:spPr/>
      <dgm:t>
        <a:bodyPr/>
        <a:lstStyle/>
        <a:p>
          <a:endParaRPr lang="en-US"/>
        </a:p>
      </dgm:t>
    </dgm:pt>
    <dgm:pt modelId="{1DEEAD75-8CE6-4DBA-A643-4FFD2E7455DF}">
      <dgm:prSet/>
      <dgm:spPr>
        <a:solidFill>
          <a:srgbClr val="CC3300"/>
        </a:solidFill>
      </dgm:spPr>
      <dgm:t>
        <a:bodyPr/>
        <a:lstStyle/>
        <a:p>
          <a:r>
            <a:rPr lang="en-US" b="1" dirty="0" smtClean="0">
              <a:latin typeface="Calibri" pitchFamily="34" charset="0"/>
            </a:rPr>
            <a:t>APEC</a:t>
          </a:r>
          <a:r>
            <a:rPr lang="en-US" dirty="0" smtClean="0"/>
            <a:t> </a:t>
          </a:r>
          <a:endParaRPr lang="en-US" dirty="0"/>
        </a:p>
      </dgm:t>
    </dgm:pt>
    <dgm:pt modelId="{ED6036CC-7E04-45FD-9F30-BF1D123204BA}" type="parTrans" cxnId="{C22016C8-986C-4BD7-9E26-350EA53F0EA9}">
      <dgm:prSet/>
      <dgm:spPr/>
      <dgm:t>
        <a:bodyPr/>
        <a:lstStyle/>
        <a:p>
          <a:endParaRPr lang="en-US"/>
        </a:p>
      </dgm:t>
    </dgm:pt>
    <dgm:pt modelId="{1EE27C74-ED83-4007-A2E6-09064EDF03E4}" type="sibTrans" cxnId="{C22016C8-986C-4BD7-9E26-350EA53F0EA9}">
      <dgm:prSet/>
      <dgm:spPr/>
      <dgm:t>
        <a:bodyPr/>
        <a:lstStyle/>
        <a:p>
          <a:endParaRPr lang="en-US"/>
        </a:p>
      </dgm:t>
    </dgm:pt>
    <dgm:pt modelId="{E4E4508E-9745-4A3A-A1B4-0C09A4BAF37F}">
      <dgm:prSet/>
      <dgm:spPr>
        <a:solidFill>
          <a:schemeClr val="accent2"/>
        </a:solidFill>
      </dgm:spPr>
      <dgm:t>
        <a:bodyPr/>
        <a:lstStyle/>
        <a:p>
          <a:r>
            <a:rPr lang="en-US" b="1" dirty="0" smtClean="0">
              <a:latin typeface="Calibri" pitchFamily="34" charset="0"/>
            </a:rPr>
            <a:t>TPC</a:t>
          </a:r>
          <a:endParaRPr lang="en-US" b="1" dirty="0">
            <a:latin typeface="Calibri" pitchFamily="34" charset="0"/>
          </a:endParaRPr>
        </a:p>
      </dgm:t>
    </dgm:pt>
    <dgm:pt modelId="{10C9FB24-2403-4163-8EA1-762F8D9132CA}" type="parTrans" cxnId="{6F49D0C9-50D5-4304-8D3C-E9D01B0EBB4E}">
      <dgm:prSet/>
      <dgm:spPr/>
      <dgm:t>
        <a:bodyPr/>
        <a:lstStyle/>
        <a:p>
          <a:endParaRPr lang="en-US"/>
        </a:p>
      </dgm:t>
    </dgm:pt>
    <dgm:pt modelId="{7A6B7BED-9563-4EB6-9D15-241B5A86ACD6}" type="sibTrans" cxnId="{6F49D0C9-50D5-4304-8D3C-E9D01B0EBB4E}">
      <dgm:prSet/>
      <dgm:spPr/>
      <dgm:t>
        <a:bodyPr/>
        <a:lstStyle/>
        <a:p>
          <a:endParaRPr lang="en-US"/>
        </a:p>
      </dgm:t>
    </dgm:pt>
    <dgm:pt modelId="{1132A7DD-92FE-47E8-A3E8-87DB44C6E360}">
      <dgm:prSet/>
      <dgm:spPr>
        <a:solidFill>
          <a:srgbClr val="CC3300"/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b="1" dirty="0" smtClean="0">
              <a:latin typeface="Calibri" pitchFamily="34" charset="0"/>
            </a:rPr>
            <a:t>OECD</a:t>
          </a:r>
          <a:endParaRPr lang="en-US" b="1" dirty="0">
            <a:latin typeface="Calibri" pitchFamily="34" charset="0"/>
          </a:endParaRPr>
        </a:p>
      </dgm:t>
    </dgm:pt>
    <dgm:pt modelId="{FAFC22F4-A13E-4999-B501-CDEDCD0C04F2}" type="parTrans" cxnId="{2A42095E-5932-40B9-96E4-8B50C8976C71}">
      <dgm:prSet/>
      <dgm:spPr/>
      <dgm:t>
        <a:bodyPr/>
        <a:lstStyle/>
        <a:p>
          <a:endParaRPr lang="en-US"/>
        </a:p>
      </dgm:t>
    </dgm:pt>
    <dgm:pt modelId="{BB0055D5-12A4-4407-BBA1-2435E7F4781D}" type="sibTrans" cxnId="{2A42095E-5932-40B9-96E4-8B50C8976C71}">
      <dgm:prSet/>
      <dgm:spPr/>
      <dgm:t>
        <a:bodyPr/>
        <a:lstStyle/>
        <a:p>
          <a:endParaRPr lang="en-US"/>
        </a:p>
      </dgm:t>
    </dgm:pt>
    <dgm:pt modelId="{A1DF1AE1-7DB1-43C8-9464-9164E754B307}" type="pres">
      <dgm:prSet presAssocID="{4F3438AF-84D6-40A5-94FD-65E91203407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C11427-447F-48AC-8321-399AAD6D120A}" type="pres">
      <dgm:prSet presAssocID="{1FE3E75B-5170-490A-9BD0-EC208D4778FD}" presName="centerShape" presStyleLbl="node0" presStyleIdx="0" presStyleCnt="1"/>
      <dgm:spPr/>
      <dgm:t>
        <a:bodyPr/>
        <a:lstStyle/>
        <a:p>
          <a:endParaRPr lang="en-US"/>
        </a:p>
      </dgm:t>
    </dgm:pt>
    <dgm:pt modelId="{B461B449-669C-4A32-8CC2-F3CE39E807C8}" type="pres">
      <dgm:prSet presAssocID="{589CE5E0-5132-4022-A7AE-33D24D227357}" presName="node" presStyleLbl="node1" presStyleIdx="0" presStyleCnt="5" custRadScaleRad="100493" custRadScaleInc="11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BC98B-11F1-44B8-92B1-744F4105B4D0}" type="pres">
      <dgm:prSet presAssocID="{589CE5E0-5132-4022-A7AE-33D24D227357}" presName="dummy" presStyleCnt="0"/>
      <dgm:spPr/>
    </dgm:pt>
    <dgm:pt modelId="{FD0AB3A1-B3FD-4523-9368-1913D4F88E81}" type="pres">
      <dgm:prSet presAssocID="{52A59D15-5531-43F0-9964-521F88F3EB9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A2CFB78-353C-461F-BC6E-1DA54321CA49}" type="pres">
      <dgm:prSet presAssocID="{E4E4508E-9745-4A3A-A1B4-0C09A4BAF3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D9B59-32D5-49A1-83E3-9EBFC99D1C8D}" type="pres">
      <dgm:prSet presAssocID="{E4E4508E-9745-4A3A-A1B4-0C09A4BAF37F}" presName="dummy" presStyleCnt="0"/>
      <dgm:spPr/>
    </dgm:pt>
    <dgm:pt modelId="{B364B261-7945-4A2E-B30A-5CB81C1D5ABB}" type="pres">
      <dgm:prSet presAssocID="{7A6B7BED-9563-4EB6-9D15-241B5A86ACD6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87D18D4-DB09-4E11-B7C2-1B8F5A4B8602}" type="pres">
      <dgm:prSet presAssocID="{1132A7DD-92FE-47E8-A3E8-87DB44C6E360}" presName="node" presStyleLbl="node1" presStyleIdx="2" presStyleCnt="5" custRadScaleRad="105938" custRadScaleInc="4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140FF-5E70-44A9-8E12-1263B8F2CA84}" type="pres">
      <dgm:prSet presAssocID="{1132A7DD-92FE-47E8-A3E8-87DB44C6E360}" presName="dummy" presStyleCnt="0"/>
      <dgm:spPr/>
    </dgm:pt>
    <dgm:pt modelId="{F54BE6EC-ADE8-46F3-B5A5-271FC910506D}" type="pres">
      <dgm:prSet presAssocID="{BB0055D5-12A4-4407-BBA1-2435E7F4781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BDF8D97-A9DF-4605-9DEF-88452912D885}" type="pres">
      <dgm:prSet presAssocID="{1DEEAD75-8CE6-4DBA-A643-4FFD2E7455D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E81BE-2565-4D44-AF87-1F82A73108AC}" type="pres">
      <dgm:prSet presAssocID="{1DEEAD75-8CE6-4DBA-A643-4FFD2E7455DF}" presName="dummy" presStyleCnt="0"/>
      <dgm:spPr/>
    </dgm:pt>
    <dgm:pt modelId="{392FF148-6C17-49B0-B2A5-BB88AF8AA92D}" type="pres">
      <dgm:prSet presAssocID="{1EE27C74-ED83-4007-A2E6-09064EDF03E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3504FC0-883F-4B67-97F8-4D61C884E14E}" type="pres">
      <dgm:prSet presAssocID="{9ADBF8D7-EDC7-43E5-8CFE-E9B4882C9035}" presName="node" presStyleLbl="node1" presStyleIdx="4" presStyleCnt="5" custRadScaleRad="100813" custRadScaleInc="1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13536-B287-4235-A357-612C805B16FC}" type="pres">
      <dgm:prSet presAssocID="{9ADBF8D7-EDC7-43E5-8CFE-E9B4882C9035}" presName="dummy" presStyleCnt="0"/>
      <dgm:spPr/>
    </dgm:pt>
    <dgm:pt modelId="{EC615F15-9650-411B-BA52-256C25510794}" type="pres">
      <dgm:prSet presAssocID="{F226F771-DD19-494E-88A9-09DA271DDF03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3FEA9938-7ECD-4558-88BD-6D55F5171082}" srcId="{4F3438AF-84D6-40A5-94FD-65E912034078}" destId="{1FE3E75B-5170-490A-9BD0-EC208D4778FD}" srcOrd="0" destOrd="0" parTransId="{EF276167-1C96-4DCC-B4DA-148CAB5823D6}" sibTransId="{9285EF79-2B40-4B60-88A8-579663C6521C}"/>
    <dgm:cxn modelId="{C22016C8-986C-4BD7-9E26-350EA53F0EA9}" srcId="{1FE3E75B-5170-490A-9BD0-EC208D4778FD}" destId="{1DEEAD75-8CE6-4DBA-A643-4FFD2E7455DF}" srcOrd="3" destOrd="0" parTransId="{ED6036CC-7E04-45FD-9F30-BF1D123204BA}" sibTransId="{1EE27C74-ED83-4007-A2E6-09064EDF03E4}"/>
    <dgm:cxn modelId="{6F49D0C9-50D5-4304-8D3C-E9D01B0EBB4E}" srcId="{1FE3E75B-5170-490A-9BD0-EC208D4778FD}" destId="{E4E4508E-9745-4A3A-A1B4-0C09A4BAF37F}" srcOrd="1" destOrd="0" parTransId="{10C9FB24-2403-4163-8EA1-762F8D9132CA}" sibTransId="{7A6B7BED-9563-4EB6-9D15-241B5A86ACD6}"/>
    <dgm:cxn modelId="{74F0A180-893B-4D49-ACC5-031A796CE9C7}" type="presOf" srcId="{E4E4508E-9745-4A3A-A1B4-0C09A4BAF37F}" destId="{6A2CFB78-353C-461F-BC6E-1DA54321CA49}" srcOrd="0" destOrd="0" presId="urn:microsoft.com/office/officeart/2005/8/layout/radial6"/>
    <dgm:cxn modelId="{03674C06-EE11-4598-9D6E-1B1C5EA106A9}" type="presOf" srcId="{1132A7DD-92FE-47E8-A3E8-87DB44C6E360}" destId="{F87D18D4-DB09-4E11-B7C2-1B8F5A4B8602}" srcOrd="0" destOrd="0" presId="urn:microsoft.com/office/officeart/2005/8/layout/radial6"/>
    <dgm:cxn modelId="{E84AE535-51FD-4F6D-96F5-BBF503B0C9B4}" srcId="{1FE3E75B-5170-490A-9BD0-EC208D4778FD}" destId="{589CE5E0-5132-4022-A7AE-33D24D227357}" srcOrd="0" destOrd="0" parTransId="{CC204EC3-7942-4279-BBD6-0FD8E4EE71C2}" sibTransId="{52A59D15-5531-43F0-9964-521F88F3EB9D}"/>
    <dgm:cxn modelId="{E97D0B47-4FAF-430F-BCE2-AD627AF51DE2}" type="presOf" srcId="{BB0055D5-12A4-4407-BBA1-2435E7F4781D}" destId="{F54BE6EC-ADE8-46F3-B5A5-271FC910506D}" srcOrd="0" destOrd="0" presId="urn:microsoft.com/office/officeart/2005/8/layout/radial6"/>
    <dgm:cxn modelId="{03DC2282-C805-4682-B98C-78111681196C}" type="presOf" srcId="{F226F771-DD19-494E-88A9-09DA271DDF03}" destId="{EC615F15-9650-411B-BA52-256C25510794}" srcOrd="0" destOrd="0" presId="urn:microsoft.com/office/officeart/2005/8/layout/radial6"/>
    <dgm:cxn modelId="{D12A70CE-360F-4BED-8D68-935CBBC223A6}" type="presOf" srcId="{1EE27C74-ED83-4007-A2E6-09064EDF03E4}" destId="{392FF148-6C17-49B0-B2A5-BB88AF8AA92D}" srcOrd="0" destOrd="0" presId="urn:microsoft.com/office/officeart/2005/8/layout/radial6"/>
    <dgm:cxn modelId="{5CE9F4F0-A4A7-4282-9CD6-A5F8A746F399}" type="presOf" srcId="{1FE3E75B-5170-490A-9BD0-EC208D4778FD}" destId="{DBC11427-447F-48AC-8321-399AAD6D120A}" srcOrd="0" destOrd="0" presId="urn:microsoft.com/office/officeart/2005/8/layout/radial6"/>
    <dgm:cxn modelId="{66085BA8-9625-485B-B312-C7EE4075CAB7}" type="presOf" srcId="{7A6B7BED-9563-4EB6-9D15-241B5A86ACD6}" destId="{B364B261-7945-4A2E-B30A-5CB81C1D5ABB}" srcOrd="0" destOrd="0" presId="urn:microsoft.com/office/officeart/2005/8/layout/radial6"/>
    <dgm:cxn modelId="{04A913AE-2D50-4310-A188-DCEB08B131B1}" srcId="{1FE3E75B-5170-490A-9BD0-EC208D4778FD}" destId="{9ADBF8D7-EDC7-43E5-8CFE-E9B4882C9035}" srcOrd="4" destOrd="0" parTransId="{3F2C5714-FBF0-49CC-BBD1-80DEB00CDEBE}" sibTransId="{F226F771-DD19-494E-88A9-09DA271DDF03}"/>
    <dgm:cxn modelId="{F8DB18F1-DED7-4AB5-AC5E-A5DB3BFC58EA}" type="presOf" srcId="{4F3438AF-84D6-40A5-94FD-65E912034078}" destId="{A1DF1AE1-7DB1-43C8-9464-9164E754B307}" srcOrd="0" destOrd="0" presId="urn:microsoft.com/office/officeart/2005/8/layout/radial6"/>
    <dgm:cxn modelId="{C7F2D856-A9EE-47C0-8651-25403C96132D}" type="presOf" srcId="{9ADBF8D7-EDC7-43E5-8CFE-E9B4882C9035}" destId="{13504FC0-883F-4B67-97F8-4D61C884E14E}" srcOrd="0" destOrd="0" presId="urn:microsoft.com/office/officeart/2005/8/layout/radial6"/>
    <dgm:cxn modelId="{D8BA75DC-3255-43DA-B271-6BC5162BD1E7}" type="presOf" srcId="{1DEEAD75-8CE6-4DBA-A643-4FFD2E7455DF}" destId="{6BDF8D97-A9DF-4605-9DEF-88452912D885}" srcOrd="0" destOrd="0" presId="urn:microsoft.com/office/officeart/2005/8/layout/radial6"/>
    <dgm:cxn modelId="{2A42095E-5932-40B9-96E4-8B50C8976C71}" srcId="{1FE3E75B-5170-490A-9BD0-EC208D4778FD}" destId="{1132A7DD-92FE-47E8-A3E8-87DB44C6E360}" srcOrd="2" destOrd="0" parTransId="{FAFC22F4-A13E-4999-B501-CDEDCD0C04F2}" sibTransId="{BB0055D5-12A4-4407-BBA1-2435E7F4781D}"/>
    <dgm:cxn modelId="{1E054A50-3902-48DA-8FEB-F27E0D6CE307}" type="presOf" srcId="{589CE5E0-5132-4022-A7AE-33D24D227357}" destId="{B461B449-669C-4A32-8CC2-F3CE39E807C8}" srcOrd="0" destOrd="0" presId="urn:microsoft.com/office/officeart/2005/8/layout/radial6"/>
    <dgm:cxn modelId="{37A9F302-3647-4C03-94C5-F13538275204}" type="presOf" srcId="{52A59D15-5531-43F0-9964-521F88F3EB9D}" destId="{FD0AB3A1-B3FD-4523-9368-1913D4F88E81}" srcOrd="0" destOrd="0" presId="urn:microsoft.com/office/officeart/2005/8/layout/radial6"/>
    <dgm:cxn modelId="{197C8FA7-1555-4DE0-AA11-0EBC8D6CD407}" type="presParOf" srcId="{A1DF1AE1-7DB1-43C8-9464-9164E754B307}" destId="{DBC11427-447F-48AC-8321-399AAD6D120A}" srcOrd="0" destOrd="0" presId="urn:microsoft.com/office/officeart/2005/8/layout/radial6"/>
    <dgm:cxn modelId="{3C34D319-89B3-46F2-9BBE-E2F7DCB2AFF1}" type="presParOf" srcId="{A1DF1AE1-7DB1-43C8-9464-9164E754B307}" destId="{B461B449-669C-4A32-8CC2-F3CE39E807C8}" srcOrd="1" destOrd="0" presId="urn:microsoft.com/office/officeart/2005/8/layout/radial6"/>
    <dgm:cxn modelId="{7518FC03-3136-4442-9933-2CC21C289019}" type="presParOf" srcId="{A1DF1AE1-7DB1-43C8-9464-9164E754B307}" destId="{B53BC98B-11F1-44B8-92B1-744F4105B4D0}" srcOrd="2" destOrd="0" presId="urn:microsoft.com/office/officeart/2005/8/layout/radial6"/>
    <dgm:cxn modelId="{B7C93BCA-04A6-4620-941E-0D1DC1A0F39D}" type="presParOf" srcId="{A1DF1AE1-7DB1-43C8-9464-9164E754B307}" destId="{FD0AB3A1-B3FD-4523-9368-1913D4F88E81}" srcOrd="3" destOrd="0" presId="urn:microsoft.com/office/officeart/2005/8/layout/radial6"/>
    <dgm:cxn modelId="{4D172A63-4413-4E4E-9B39-2D5FB6FA5389}" type="presParOf" srcId="{A1DF1AE1-7DB1-43C8-9464-9164E754B307}" destId="{6A2CFB78-353C-461F-BC6E-1DA54321CA49}" srcOrd="4" destOrd="0" presId="urn:microsoft.com/office/officeart/2005/8/layout/radial6"/>
    <dgm:cxn modelId="{3C53682F-6115-4370-B52C-EAA1D7005B99}" type="presParOf" srcId="{A1DF1AE1-7DB1-43C8-9464-9164E754B307}" destId="{2E4D9B59-32D5-49A1-83E3-9EBFC99D1C8D}" srcOrd="5" destOrd="0" presId="urn:microsoft.com/office/officeart/2005/8/layout/radial6"/>
    <dgm:cxn modelId="{9290CABA-AC41-418A-A6FF-2B9D97AB9D41}" type="presParOf" srcId="{A1DF1AE1-7DB1-43C8-9464-9164E754B307}" destId="{B364B261-7945-4A2E-B30A-5CB81C1D5ABB}" srcOrd="6" destOrd="0" presId="urn:microsoft.com/office/officeart/2005/8/layout/radial6"/>
    <dgm:cxn modelId="{7F81A23E-A497-44E7-909D-E527D9E47F26}" type="presParOf" srcId="{A1DF1AE1-7DB1-43C8-9464-9164E754B307}" destId="{F87D18D4-DB09-4E11-B7C2-1B8F5A4B8602}" srcOrd="7" destOrd="0" presId="urn:microsoft.com/office/officeart/2005/8/layout/radial6"/>
    <dgm:cxn modelId="{52FF2A7F-CB5B-409E-B6BE-ACFF86DB1876}" type="presParOf" srcId="{A1DF1AE1-7DB1-43C8-9464-9164E754B307}" destId="{FAF140FF-5E70-44A9-8E12-1263B8F2CA84}" srcOrd="8" destOrd="0" presId="urn:microsoft.com/office/officeart/2005/8/layout/radial6"/>
    <dgm:cxn modelId="{350716D5-D3BF-4AAC-B593-9D2A96AA7386}" type="presParOf" srcId="{A1DF1AE1-7DB1-43C8-9464-9164E754B307}" destId="{F54BE6EC-ADE8-46F3-B5A5-271FC910506D}" srcOrd="9" destOrd="0" presId="urn:microsoft.com/office/officeart/2005/8/layout/radial6"/>
    <dgm:cxn modelId="{E19D4BDD-D005-47AA-A8D3-62FD164DCDA6}" type="presParOf" srcId="{A1DF1AE1-7DB1-43C8-9464-9164E754B307}" destId="{6BDF8D97-A9DF-4605-9DEF-88452912D885}" srcOrd="10" destOrd="0" presId="urn:microsoft.com/office/officeart/2005/8/layout/radial6"/>
    <dgm:cxn modelId="{A93503BC-3427-4BD3-87E9-5958FA76C30F}" type="presParOf" srcId="{A1DF1AE1-7DB1-43C8-9464-9164E754B307}" destId="{122E81BE-2565-4D44-AF87-1F82A73108AC}" srcOrd="11" destOrd="0" presId="urn:microsoft.com/office/officeart/2005/8/layout/radial6"/>
    <dgm:cxn modelId="{809EC4D8-4C52-4D43-8326-2C49714986F1}" type="presParOf" srcId="{A1DF1AE1-7DB1-43C8-9464-9164E754B307}" destId="{392FF148-6C17-49B0-B2A5-BB88AF8AA92D}" srcOrd="12" destOrd="0" presId="urn:microsoft.com/office/officeart/2005/8/layout/radial6"/>
    <dgm:cxn modelId="{5C4E601B-645A-468D-A559-304A2AB6E5F9}" type="presParOf" srcId="{A1DF1AE1-7DB1-43C8-9464-9164E754B307}" destId="{13504FC0-883F-4B67-97F8-4D61C884E14E}" srcOrd="13" destOrd="0" presId="urn:microsoft.com/office/officeart/2005/8/layout/radial6"/>
    <dgm:cxn modelId="{3BC276B9-C644-467A-A03C-CA794C9A44E5}" type="presParOf" srcId="{A1DF1AE1-7DB1-43C8-9464-9164E754B307}" destId="{68E13536-B287-4235-A357-612C805B16FC}" srcOrd="14" destOrd="0" presId="urn:microsoft.com/office/officeart/2005/8/layout/radial6"/>
    <dgm:cxn modelId="{2A745C13-28DD-4ADA-A622-D0DD072CF6BE}" type="presParOf" srcId="{A1DF1AE1-7DB1-43C8-9464-9164E754B307}" destId="{EC615F15-9650-411B-BA52-256C2551079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2" tIns="45598" rIns="91192" bIns="45598" numCol="1" anchor="t" anchorCtr="0" compatLnSpc="1">
            <a:prstTxWarp prst="textNoShape">
              <a:avLst/>
            </a:prstTxWarp>
          </a:bodyPr>
          <a:lstStyle>
            <a:lvl1pPr algn="l" defTabSz="912795" eaLnBrk="0" hangingPunct="0">
              <a:defRPr sz="1200">
                <a:latin typeface="Times New Roman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59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2" tIns="45598" rIns="91192" bIns="45598" numCol="1" anchor="t" anchorCtr="0" compatLnSpc="1">
            <a:prstTxWarp prst="textNoShape">
              <a:avLst/>
            </a:prstTxWarp>
          </a:bodyPr>
          <a:lstStyle>
            <a:lvl1pPr algn="r" defTabSz="912795" eaLnBrk="0" hangingPunct="0">
              <a:defRPr sz="1200">
                <a:latin typeface="Times New Roman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1900"/>
            <a:ext cx="30591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2" tIns="45598" rIns="91192" bIns="45598" numCol="1" anchor="b" anchorCtr="0" compatLnSpc="1">
            <a:prstTxWarp prst="textNoShape">
              <a:avLst/>
            </a:prstTxWarp>
          </a:bodyPr>
          <a:lstStyle>
            <a:lvl1pPr algn="l" defTabSz="912795" eaLnBrk="0" hangingPunct="0">
              <a:defRPr sz="1200">
                <a:latin typeface="Times New Roman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51900"/>
            <a:ext cx="305911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2" tIns="45598" rIns="91192" bIns="45598" numCol="1" anchor="b" anchorCtr="0" compatLnSpc="1">
            <a:prstTxWarp prst="textNoShape">
              <a:avLst/>
            </a:prstTxWarp>
          </a:bodyPr>
          <a:lstStyle>
            <a:lvl1pPr algn="r" defTabSz="912795" eaLnBrk="0" hangingPunct="0">
              <a:defRPr sz="1200">
                <a:latin typeface="Times New Roman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D9F2E22C-513E-4A62-9A0E-55F433A478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2" tIns="45598" rIns="91192" bIns="45598" numCol="1" anchor="t" anchorCtr="0" compatLnSpc="1">
            <a:prstTxWarp prst="textNoShape">
              <a:avLst/>
            </a:prstTxWarp>
          </a:bodyPr>
          <a:lstStyle>
            <a:lvl1pPr algn="l" defTabSz="912795" eaLnBrk="0" hangingPunct="0">
              <a:defRPr sz="1200">
                <a:latin typeface="Times New Roman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59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2" tIns="45598" rIns="91192" bIns="45598" numCol="1" anchor="t" anchorCtr="0" compatLnSpc="1">
            <a:prstTxWarp prst="textNoShape">
              <a:avLst/>
            </a:prstTxWarp>
          </a:bodyPr>
          <a:lstStyle>
            <a:lvl1pPr algn="r" defTabSz="912795" eaLnBrk="0" hangingPunct="0">
              <a:defRPr sz="1200">
                <a:latin typeface="Times New Roman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3138" y="539750"/>
            <a:ext cx="5065712" cy="3798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09600" y="4398963"/>
            <a:ext cx="6172200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2" tIns="45598" rIns="91192" bIns="45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1900"/>
            <a:ext cx="305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2" tIns="45598" rIns="91192" bIns="45598" numCol="1" anchor="b" anchorCtr="0" compatLnSpc="1">
            <a:prstTxWarp prst="textNoShape">
              <a:avLst/>
            </a:prstTxWarp>
          </a:bodyPr>
          <a:lstStyle>
            <a:lvl1pPr algn="l" defTabSz="912795" eaLnBrk="0" hangingPunct="0">
              <a:defRPr sz="1200">
                <a:latin typeface="Times New Roman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51900"/>
            <a:ext cx="3059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2" tIns="45598" rIns="91192" bIns="45598" numCol="1" anchor="b" anchorCtr="0" compatLnSpc="1">
            <a:prstTxWarp prst="textNoShape">
              <a:avLst/>
            </a:prstTxWarp>
          </a:bodyPr>
          <a:lstStyle>
            <a:lvl1pPr algn="r" defTabSz="912795" eaLnBrk="0" hangingPunct="0">
              <a:defRPr sz="1200">
                <a:latin typeface="Times New Roman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BA9D781E-00CF-4D4E-87EB-DCB1E94EDF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AF8F4EDD-8938-450B-964F-EAFBB810A573}" type="slidenum">
              <a:rPr lang="en-US" smtClean="0">
                <a:latin typeface="Times New Roman" pitchFamily="18" charset="0"/>
                <a:ea typeface="MS PGothic" pitchFamily="34" charset="-128"/>
              </a:rPr>
              <a:pPr defTabSz="911225"/>
              <a:t>1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85800"/>
            <a:ext cx="4683125" cy="3513138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4425950"/>
            <a:ext cx="5122862" cy="4197350"/>
          </a:xfrm>
          <a:noFill/>
          <a:ln/>
        </p:spPr>
        <p:txBody>
          <a:bodyPr/>
          <a:lstStyle/>
          <a:p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proposed Working Group structure to implement the National Strategy follows the major components of the strategy and builds on the previous structure of the TPC, adding a new Working Group for Visitor Services.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FA8A9624-24C0-4501-8651-610E61CA9999}" type="slidenum">
              <a:rPr lang="en-US" smtClean="0">
                <a:latin typeface="Times New Roman" pitchFamily="18" charset="0"/>
                <a:ea typeface="MS PGothic" pitchFamily="34" charset="-128"/>
              </a:rPr>
              <a:pPr defTabSz="911225"/>
              <a:t>17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is your current situation</a:t>
            </a:r>
          </a:p>
          <a:p>
            <a:r>
              <a:rPr lang="en-US" smtClean="0"/>
              <a:t>What are your goals ? Visitors?? Money? Jobs? Cultural understanding and conservation?</a:t>
            </a:r>
          </a:p>
          <a:p>
            <a:r>
              <a:rPr lang="en-US" smtClean="0"/>
              <a:t>What needs to happen to make these goals a reality?</a:t>
            </a:r>
          </a:p>
          <a:p>
            <a:r>
              <a:rPr lang="en-US" smtClean="0"/>
              <a:t>Who has to be part of the conversation?</a:t>
            </a:r>
          </a:p>
          <a:p>
            <a:r>
              <a:rPr lang="en-US" smtClean="0"/>
              <a:t>How are you going to measure results?</a:t>
            </a:r>
          </a:p>
          <a:p>
            <a:r>
              <a:rPr lang="en-US" smtClean="0"/>
              <a:t>Who will be the owner of the process of coordinating efforts and reporting results</a:t>
            </a:r>
          </a:p>
          <a:p>
            <a:r>
              <a:rPr lang="en-US" smtClean="0"/>
              <a:t>Who is/are your champion(s)? 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38F61775-80A4-44EB-BCED-95E08C2C64CF}" type="slidenum">
              <a:rPr lang="en-US" smtClean="0">
                <a:latin typeface="Times New Roman" pitchFamily="18" charset="0"/>
                <a:ea typeface="MS PGothic" pitchFamily="34" charset="-128"/>
              </a:rPr>
              <a:pPr defTabSz="911225"/>
              <a:t>20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81113B85-D8AB-4B95-905E-50F818BD301A}" type="slidenum">
              <a:rPr lang="en-US" smtClean="0">
                <a:latin typeface="Times New Roman" pitchFamily="18" charset="0"/>
                <a:ea typeface="MS PGothic" pitchFamily="34" charset="-128"/>
              </a:rPr>
              <a:pPr defTabSz="911225"/>
              <a:t>21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153 billion in exports was a record for the us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E6DF5975-198D-45E7-81AF-A1255084E1A6}" type="slidenum">
              <a:rPr lang="en-US" smtClean="0">
                <a:latin typeface="Times New Roman" pitchFamily="18" charset="0"/>
                <a:ea typeface="MS PGothic" pitchFamily="34" charset="-128"/>
              </a:rPr>
              <a:pPr defTabSz="911225"/>
              <a:t>3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The US is not the only country to lose market share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Virtually all developed economies are </a:t>
            </a:r>
          </a:p>
          <a:p>
            <a:pPr>
              <a:defRPr/>
            </a:pPr>
            <a:endParaRPr lang="en-US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when we look at these dynamics in terms of market share, an interesting picture emerges.</a:t>
            </a:r>
          </a:p>
          <a:p>
            <a:pPr>
              <a:defRPr/>
            </a:pPr>
            <a:endParaRPr lang="en-US" dirty="0" smtClean="0">
              <a:latin typeface="Times New Roman" pitchFamily="18" charset="0"/>
            </a:endParaRPr>
          </a:p>
          <a:p>
            <a:pPr>
              <a:defRPr/>
            </a:pPr>
            <a:endParaRPr lang="en-US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The landscape has changed significantly, since the 1990s when developed economies dominated the space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and the velocity of change is accelerating 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driven by:</a:t>
            </a:r>
          </a:p>
          <a:p>
            <a:pPr marL="228234" indent="-228234">
              <a:buFontTx/>
              <a:buAutoNum type="arabicParenR"/>
              <a:defRPr/>
            </a:pPr>
            <a:r>
              <a:rPr lang="en-US" dirty="0" smtClean="0">
                <a:latin typeface="Times New Roman" pitchFamily="18" charset="0"/>
              </a:rPr>
              <a:t>Population growth</a:t>
            </a:r>
          </a:p>
          <a:p>
            <a:pPr marL="228234" indent="-228234">
              <a:buFontTx/>
              <a:buAutoNum type="arabicParenR"/>
              <a:defRPr/>
            </a:pPr>
            <a:r>
              <a:rPr lang="en-US" dirty="0" smtClean="0">
                <a:latin typeface="Times New Roman" pitchFamily="18" charset="0"/>
              </a:rPr>
              <a:t>Income growth  and the emergence of large middle classes in many countries (not just the super rich getting super richer)</a:t>
            </a:r>
          </a:p>
          <a:p>
            <a:pPr marL="228600" indent="-228600">
              <a:buFontTx/>
              <a:buAutoNum type="arabicParenR" startAt="3"/>
              <a:defRPr/>
            </a:pPr>
            <a:r>
              <a:rPr lang="en-US" dirty="0" smtClean="0">
                <a:latin typeface="Times New Roman" pitchFamily="18" charset="0"/>
              </a:rPr>
              <a:t>INTRA-regional travel within global regions such as Southeast Asia, etc.</a:t>
            </a:r>
          </a:p>
          <a:p>
            <a:pPr marL="228600" indent="-228600">
              <a:buFontTx/>
              <a:buAutoNum type="arabicParenR" startAt="3"/>
              <a:defRPr/>
            </a:pPr>
            <a:endParaRPr lang="en-US" dirty="0" smtClean="0">
              <a:latin typeface="Times New Roman" pitchFamily="18" charset="0"/>
            </a:endParaRPr>
          </a:p>
          <a:p>
            <a:pPr marL="228600" indent="-228600">
              <a:defRPr/>
            </a:pPr>
            <a:r>
              <a:rPr lang="en-US" dirty="0" smtClean="0">
                <a:latin typeface="Times New Roman" pitchFamily="18" charset="0"/>
              </a:rPr>
              <a:t>Clearly there are dynamic shifts in the marketplace </a:t>
            </a:r>
          </a:p>
          <a:p>
            <a:pPr>
              <a:defRPr/>
            </a:pPr>
            <a:endParaRPr lang="en-US" dirty="0" smtClean="0">
              <a:latin typeface="Times New Roman" pitchFamily="18" charset="0"/>
            </a:endParaRPr>
          </a:p>
          <a:p>
            <a:pPr>
              <a:defRPr/>
            </a:pPr>
            <a:endParaRPr lang="en-US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And as you can see  in 2010 we are approaching convergence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Soon emerging economies will have the larger share of the global travel and tourism market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The “emerging economies” will emerge with a greater share than the “advanced economies” </a:t>
            </a:r>
          </a:p>
          <a:p>
            <a:pPr>
              <a:defRPr/>
            </a:pPr>
            <a:endParaRPr lang="en-US" dirty="0" smtClean="0">
              <a:latin typeface="Times New Roman" pitchFamily="18" charset="0"/>
            </a:endParaRPr>
          </a:p>
          <a:p>
            <a:pPr>
              <a:defRPr/>
            </a:pP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305DA18C-D71C-4305-BCF2-B3187FE2E22D}" type="slidenum">
              <a:rPr lang="en-US" smtClean="0">
                <a:latin typeface="Times New Roman" pitchFamily="18" charset="0"/>
                <a:ea typeface="MS PGothic" pitchFamily="34" charset="-128"/>
              </a:rPr>
              <a:pPr defTabSz="920750"/>
              <a:t>6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DC8031E3-3705-4736-B245-55F32E0FE752}" type="slidenum">
              <a:rPr lang="en-US" smtClean="0">
                <a:latin typeface="Times New Roman" pitchFamily="18" charset="0"/>
                <a:ea typeface="MS PGothic" pitchFamily="34" charset="-128"/>
              </a:rPr>
              <a:pPr defTabSz="911225"/>
              <a:t>8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B2C1DD35-AAB3-40BF-9014-BC4249AE13AE}" type="slidenum">
              <a:rPr lang="en-US" smtClean="0">
                <a:latin typeface="Times New Roman" pitchFamily="18" charset="0"/>
                <a:ea typeface="MS PGothic" pitchFamily="34" charset="-128"/>
              </a:rPr>
              <a:pPr defTabSz="911225"/>
              <a:t>11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842276FF-8FB3-41F0-8F7C-BD876DEF7DBF}" type="slidenum">
              <a:rPr lang="en-US" smtClean="0">
                <a:latin typeface="Times New Roman" pitchFamily="18" charset="0"/>
                <a:ea typeface="MS PGothic" pitchFamily="34" charset="-128"/>
              </a:rPr>
              <a:pPr defTabSz="911225"/>
              <a:t>12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096FB2EF-9DAD-444D-9977-0BEDF1650408}" type="slidenum">
              <a:rPr lang="en-US" smtClean="0">
                <a:latin typeface="Times New Roman" pitchFamily="18" charset="0"/>
                <a:ea typeface="MS PGothic" pitchFamily="34" charset="-128"/>
              </a:rPr>
              <a:pPr defTabSz="911225"/>
              <a:t>13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0DD3F760-678D-4CAA-812D-6ED7EE5DA14F}" type="slidenum">
              <a:rPr lang="en-US" smtClean="0">
                <a:latin typeface="Times New Roman" pitchFamily="18" charset="0"/>
                <a:ea typeface="MS PGothic" pitchFamily="34" charset="-128"/>
              </a:rPr>
              <a:pPr defTabSz="911225"/>
              <a:t>14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EB171194-E14A-409F-BD44-E56815A23BA3}" type="slidenum">
              <a:rPr lang="en-US" smtClean="0">
                <a:latin typeface="Times New Roman" pitchFamily="18" charset="0"/>
                <a:ea typeface="MS PGothic" pitchFamily="34" charset="-128"/>
              </a:rPr>
              <a:pPr defTabSz="911225"/>
              <a:t>16</a:t>
            </a:fld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430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36750" y="460375"/>
            <a:ext cx="3138488" cy="2354263"/>
          </a:xfrm>
          <a:ln/>
        </p:spPr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2917825"/>
            <a:ext cx="6553200" cy="591502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095375"/>
            <a:ext cx="2286000" cy="5365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095375"/>
            <a:ext cx="6705600" cy="5365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95375"/>
            <a:ext cx="9144000" cy="915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0" y="2224088"/>
            <a:ext cx="9144000" cy="4237037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95375"/>
            <a:ext cx="9144000" cy="915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2224088"/>
            <a:ext cx="9144000" cy="4237037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24088"/>
            <a:ext cx="4495800" cy="423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24088"/>
            <a:ext cx="4495800" cy="423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095375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224088"/>
            <a:ext cx="9144000" cy="423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6548438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dirty="0"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8288338" y="6519863"/>
            <a:ext cx="85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fld id="{7CFE039F-450B-4FF3-B8EC-F25C1464EFC5}" type="slidenum">
              <a:rPr lang="en-US" sz="2000">
                <a:solidFill>
                  <a:srgbClr val="5F5F5F"/>
                </a:solidFill>
                <a:latin typeface="Arial" charset="0"/>
                <a:ea typeface="ＭＳ Ｐゴシック" pitchFamily="-65" charset="-128"/>
                <a:cs typeface="+mn-cs"/>
              </a:rPr>
              <a:pPr algn="r" eaLnBrk="0" hangingPunct="0">
                <a:defRPr/>
              </a:pPr>
              <a:t>‹#›</a:t>
            </a:fld>
            <a:endParaRPr lang="en-US" sz="2000" dirty="0">
              <a:solidFill>
                <a:srgbClr val="5F5F5F"/>
              </a:solidFill>
              <a:latin typeface="Arial" charset="0"/>
              <a:ea typeface="ＭＳ Ｐゴシック" pitchFamily="-65" charset="-128"/>
              <a:cs typeface="+mn-cs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2047875"/>
            <a:ext cx="9144000" cy="58738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CCCC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6510338"/>
            <a:ext cx="9144000" cy="58737"/>
          </a:xfrm>
          <a:prstGeom prst="rect">
            <a:avLst/>
          </a:prstGeom>
          <a:gradFill rotWithShape="0">
            <a:gsLst>
              <a:gs pos="0">
                <a:srgbClr val="CCCC00"/>
              </a:gs>
              <a:gs pos="100000">
                <a:srgbClr val="0066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0" y="6607175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8629650" algn="r"/>
              </a:tabLst>
              <a:defRPr/>
            </a:pPr>
            <a:r>
              <a:rPr lang="en-US" sz="1000" dirty="0">
                <a:solidFill>
                  <a:srgbClr val="5F5F5F"/>
                </a:solidFill>
                <a:latin typeface="Arial" charset="0"/>
                <a:ea typeface="ＭＳ Ｐゴシック" pitchFamily="-65" charset="-128"/>
                <a:cs typeface="+mn-cs"/>
              </a:rPr>
              <a:t>Office of Travel &amp; Tourism Industries, International Trade Administration, U.S. Department of Commerce</a:t>
            </a:r>
          </a:p>
        </p:txBody>
      </p:sp>
      <p:pic>
        <p:nvPicPr>
          <p:cNvPr id="18441" name="Picture 24"/>
          <p:cNvPicPr>
            <a:picLocks noChangeAspect="1" noChangeArrowheads="1"/>
          </p:cNvPicPr>
          <p:nvPr/>
        </p:nvPicPr>
        <p:blipFill>
          <a:blip r:embed="rId15"/>
          <a:srcRect b="4247"/>
          <a:stretch>
            <a:fillRect/>
          </a:stretch>
        </p:blipFill>
        <p:spPr bwMode="auto">
          <a:xfrm>
            <a:off x="0" y="0"/>
            <a:ext cx="9145588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>
    <p:fade/>
  </p:transition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Trebuchet MS" pitchFamily="34" charset="0"/>
          <a:ea typeface="MS PGothic" pitchFamily="34" charset="-128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Trebuchet MS" pitchFamily="34" charset="0"/>
          <a:ea typeface="MS PGothic" pitchFamily="34" charset="-128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Trebuchet MS" pitchFamily="34" charset="0"/>
          <a:ea typeface="MS PGothic" pitchFamily="34" charset="-128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Trebuchet MS" pitchFamily="34" charset="0"/>
          <a:ea typeface="MS PGothic" pitchFamily="34" charset="-128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Trebuchet MS" pitchFamily="34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Trebuchet MS" pitchFamily="34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Trebuchet MS" pitchFamily="34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FF0000"/>
        </a:buClr>
        <a:buSzPct val="125000"/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398463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79500" indent="-334963" algn="l" rtl="0" eaLnBrk="0" fontAlgn="base" hangingPunct="0">
        <a:spcBef>
          <a:spcPct val="20000"/>
        </a:spcBef>
        <a:spcAft>
          <a:spcPct val="0"/>
        </a:spcAft>
        <a:buClr>
          <a:srgbClr val="6600CC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541463" indent="-460375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–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1830388" indent="-287338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»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287588" indent="-287338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»"/>
        <a:defRPr>
          <a:solidFill>
            <a:schemeClr val="tx1"/>
          </a:solidFill>
          <a:latin typeface="+mn-lt"/>
        </a:defRPr>
      </a:lvl6pPr>
      <a:lvl7pPr marL="2744788" indent="-287338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»"/>
        <a:defRPr>
          <a:solidFill>
            <a:schemeClr val="tx1"/>
          </a:solidFill>
          <a:latin typeface="+mn-lt"/>
        </a:defRPr>
      </a:lvl7pPr>
      <a:lvl8pPr marL="3201988" indent="-287338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»"/>
        <a:defRPr>
          <a:solidFill>
            <a:schemeClr val="tx1"/>
          </a:solidFill>
          <a:latin typeface="+mn-lt"/>
        </a:defRPr>
      </a:lvl8pPr>
      <a:lvl9pPr marL="3659188" indent="-287338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382713"/>
            <a:ext cx="9144000" cy="987425"/>
          </a:xfrm>
        </p:spPr>
        <p:txBody>
          <a:bodyPr anchor="ctr"/>
          <a:lstStyle/>
          <a:p>
            <a:r>
              <a:rPr lang="en-US" sz="3700" smtClean="0"/>
              <a:t/>
            </a:r>
            <a:br>
              <a:rPr lang="en-US" sz="3700" smtClean="0"/>
            </a:br>
            <a:endParaRPr lang="en-US" sz="3300" i="1" smtClean="0">
              <a:solidFill>
                <a:srgbClr val="FF9900"/>
              </a:solidFill>
            </a:endParaRPr>
          </a:p>
        </p:txBody>
      </p:sp>
      <p:sp>
        <p:nvSpPr>
          <p:cNvPr id="1030" name="Rectangle 1028"/>
          <p:cNvSpPr>
            <a:spLocks noChangeArrowheads="1"/>
          </p:cNvSpPr>
          <p:nvPr/>
        </p:nvSpPr>
        <p:spPr bwMode="auto">
          <a:xfrm>
            <a:off x="133350" y="2154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pic>
        <p:nvPicPr>
          <p:cNvPr id="1031" name="Picture 1030" descr="slide1_e.jpg                                                   00293B0BMacintosh HD                   BD7F38D4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5588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41363" y="3335338"/>
          <a:ext cx="1962150" cy="1889125"/>
        </p:xfrm>
        <a:graphic>
          <a:graphicData uri="http://schemas.openxmlformats.org/presentationml/2006/ole">
            <p:oleObj spid="_x0000_s1028" name="Photo Editor Photo" r:id="rId5" imgW="2857899" imgH="2752381" progId="">
              <p:embed/>
            </p:oleObj>
          </a:graphicData>
        </a:graphic>
      </p:graphicFrame>
      <p:sp>
        <p:nvSpPr>
          <p:cNvPr id="1032" name="Text Box 1032"/>
          <p:cNvSpPr txBox="1">
            <a:spLocks noChangeArrowheads="1"/>
          </p:cNvSpPr>
          <p:nvPr/>
        </p:nvSpPr>
        <p:spPr bwMode="auto">
          <a:xfrm>
            <a:off x="2790825" y="2417763"/>
            <a:ext cx="5757863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latin typeface="Calibri" pitchFamily="34" charset="0"/>
              </a:rPr>
              <a:t>The National Travel and Tourism Strategy</a:t>
            </a:r>
          </a:p>
          <a:p>
            <a:pPr algn="ctr" eaLnBrk="0" hangingPunct="0"/>
            <a:endParaRPr lang="en-US" sz="2400" b="1">
              <a:latin typeface="Calibri" pitchFamily="34" charset="0"/>
            </a:endParaRPr>
          </a:p>
          <a:p>
            <a:pPr algn="ctr" eaLnBrk="0" hangingPunct="0"/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Isabel Hill</a:t>
            </a:r>
          </a:p>
          <a:p>
            <a:pPr algn="ctr" eaLnBrk="0" hangingPunct="0"/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November 2012</a:t>
            </a:r>
            <a:r>
              <a:rPr lang="en-US" sz="2400">
                <a:latin typeface="Calibri" pitchFamily="34" charset="0"/>
              </a:rPr>
              <a:t/>
            </a:r>
            <a:br>
              <a:rPr lang="en-US" sz="2400">
                <a:latin typeface="Calibri" pitchFamily="34" charset="0"/>
              </a:rPr>
            </a:br>
            <a:endParaRPr lang="en-US" sz="2800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Promoting the United States. </a:t>
            </a:r>
          </a:p>
          <a:p>
            <a:r>
              <a:rPr lang="en-US" smtClean="0"/>
              <a:t>Enabling and enhancing travel and tourism to and within the United States.</a:t>
            </a:r>
          </a:p>
          <a:p>
            <a:r>
              <a:rPr lang="en-US" smtClean="0"/>
              <a:t>Providing world-class customer service and visitor experience.</a:t>
            </a:r>
          </a:p>
          <a:p>
            <a:r>
              <a:rPr lang="en-US" smtClean="0"/>
              <a:t>Coordinating across government.</a:t>
            </a:r>
          </a:p>
          <a:p>
            <a:r>
              <a:rPr lang="en-US" smtClean="0"/>
              <a:t>Conducting research and measuring results.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</a:pPr>
            <a:r>
              <a:rPr lang="en-US" b="1" smtClean="0"/>
              <a:t>1. Promoting the United States</a:t>
            </a:r>
          </a:p>
          <a:p>
            <a:pPr marL="800100" lvl="1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smtClean="0"/>
              <a:t>Coordinate with Brand USA and leverage partnerships.</a:t>
            </a:r>
          </a:p>
          <a:p>
            <a:pPr marL="800100" lvl="1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smtClean="0"/>
              <a:t>Enhance federal promotional efforts.</a:t>
            </a:r>
          </a:p>
          <a:p>
            <a:pPr marL="800100" lvl="1" indent="-4572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500" smtClean="0"/>
              <a:t>Provide user-friendly planning tools and resources.</a:t>
            </a:r>
          </a:p>
          <a:p>
            <a:pPr marL="514350" indent="-514350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0700" lvl="1" indent="-457200">
              <a:buClrTx/>
              <a:buFontTx/>
              <a:buNone/>
              <a:defRPr/>
            </a:pPr>
            <a:r>
              <a:rPr lang="en-US" sz="2800" b="1" dirty="0" smtClean="0"/>
              <a:t>2. Enabling and Enhancing Travel and Tourism to and within the United States</a:t>
            </a:r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Lower barriers to trade in travel services/increase travel flows.</a:t>
            </a:r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Streamline/expand visa application process.</a:t>
            </a:r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Improve customer service at ports of entry.</a:t>
            </a:r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Enhance airport screening.</a:t>
            </a:r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Maintain and improve transportation infrastructure.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393700">
              <a:buClrTx/>
              <a:buFontTx/>
              <a:buNone/>
              <a:defRPr/>
            </a:pPr>
            <a:r>
              <a:rPr lang="en-US" sz="2800" b="1" dirty="0" smtClean="0"/>
              <a:t>3.Provide a World Class Customer Service and Visitor Experience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Improve visitor services at federally-managed sites.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Foster a skilled hospitality and tourism industry workforce.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Support small business in travel and tourism.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Support tourism development.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679450">
              <a:buFontTx/>
              <a:buNone/>
              <a:defRPr/>
            </a:pPr>
            <a:r>
              <a:rPr lang="en-US" sz="2800" b="1" dirty="0" smtClean="0"/>
              <a:t>4. Coordinate Across Governmen</a:t>
            </a:r>
            <a:r>
              <a:rPr lang="en-US" sz="2800" dirty="0" smtClean="0"/>
              <a:t>t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500" dirty="0" smtClean="0"/>
              <a:t>Establish  travel and tourism as a government priority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500" dirty="0" smtClean="0"/>
              <a:t>Support tourism development</a:t>
            </a:r>
          </a:p>
          <a:p>
            <a:pPr lvl="1">
              <a:buClr>
                <a:srgbClr val="FF0000"/>
              </a:buClr>
              <a:buFontTx/>
              <a:buNone/>
              <a:defRPr/>
            </a:pPr>
            <a:endParaRPr lang="en-US" sz="2500" dirty="0" smtClean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b="1" dirty="0" smtClean="0"/>
              <a:t>5. Conduct Research and Measure Results</a:t>
            </a:r>
          </a:p>
          <a:p>
            <a:pPr marL="8509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600" dirty="0" smtClean="0"/>
              <a:t>Conduct research</a:t>
            </a:r>
          </a:p>
          <a:p>
            <a:pPr marL="8509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600" dirty="0" smtClean="0"/>
              <a:t>Monitor and evaluate results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b="1" dirty="0" smtClean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0913"/>
            <a:ext cx="9144000" cy="914400"/>
          </a:xfrm>
        </p:spPr>
        <p:txBody>
          <a:bodyPr/>
          <a:lstStyle/>
          <a:p>
            <a:r>
              <a:rPr lang="en-US" sz="3600" smtClean="0"/>
              <a:t>Agencies of the</a:t>
            </a:r>
            <a:br>
              <a:rPr lang="en-US" sz="3600" smtClean="0"/>
            </a:br>
            <a:r>
              <a:rPr lang="en-US" sz="3600" smtClean="0"/>
              <a:t>Tourism Policy Council</a:t>
            </a:r>
          </a:p>
        </p:txBody>
      </p:sp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309563" y="2151063"/>
            <a:ext cx="419576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35000"/>
              </a:spcBef>
              <a:tabLst>
                <a:tab pos="461963" algn="l"/>
              </a:tabLst>
            </a:pPr>
            <a:endParaRPr lang="en-US" sz="700">
              <a:latin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61963" algn="l"/>
              </a:tabLst>
            </a:pPr>
            <a:r>
              <a:rPr lang="en-US" sz="1800" b="1">
                <a:latin typeface="Arial" charset="0"/>
              </a:rPr>
              <a:t>By Legislation: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61963" algn="l"/>
              </a:tabLst>
            </a:pPr>
            <a:r>
              <a:rPr lang="en-US" sz="1800">
                <a:latin typeface="Arial" charset="0"/>
              </a:rPr>
              <a:t>Department of Commerce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61963" algn="l"/>
              </a:tabLst>
            </a:pPr>
            <a:r>
              <a:rPr lang="en-US" sz="1800">
                <a:latin typeface="Arial" charset="0"/>
              </a:rPr>
              <a:t>Department of Homeland Security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61963" algn="l"/>
              </a:tabLst>
            </a:pPr>
            <a:r>
              <a:rPr lang="en-US" sz="1800">
                <a:latin typeface="Arial" charset="0"/>
              </a:rPr>
              <a:t>Department of Interior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61963" algn="l"/>
              </a:tabLst>
            </a:pPr>
            <a:r>
              <a:rPr lang="en-US" sz="1800">
                <a:latin typeface="Arial" charset="0"/>
              </a:rPr>
              <a:t>Department of Labor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61963" algn="l"/>
              </a:tabLst>
            </a:pPr>
            <a:r>
              <a:rPr lang="en-US" sz="1800">
                <a:latin typeface="Arial" charset="0"/>
              </a:rPr>
              <a:t>Department of State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61963" algn="l"/>
              </a:tabLst>
            </a:pPr>
            <a:r>
              <a:rPr lang="en-US" sz="1800">
                <a:latin typeface="Arial" charset="0"/>
              </a:rPr>
              <a:t>Department of Transportation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61963" algn="l"/>
              </a:tabLst>
            </a:pPr>
            <a:r>
              <a:rPr lang="en-US" sz="1800">
                <a:latin typeface="Arial" charset="0"/>
              </a:rPr>
              <a:t>Office of Management and Budget</a:t>
            </a:r>
          </a:p>
          <a:p>
            <a:pPr>
              <a:lnSpc>
                <a:spcPct val="95000"/>
              </a:lnSpc>
              <a:spcBef>
                <a:spcPct val="35000"/>
              </a:spcBef>
              <a:tabLst>
                <a:tab pos="461963" algn="l"/>
              </a:tabLst>
            </a:pPr>
            <a:endParaRPr lang="en-US" sz="1800">
              <a:latin typeface="Arial" charset="0"/>
            </a:endParaRPr>
          </a:p>
          <a:p>
            <a:pPr>
              <a:lnSpc>
                <a:spcPct val="95000"/>
              </a:lnSpc>
              <a:spcBef>
                <a:spcPct val="35000"/>
              </a:spcBef>
              <a:tabLst>
                <a:tab pos="461963" algn="l"/>
              </a:tabLst>
            </a:pPr>
            <a:endParaRPr lang="en-US" sz="1800">
              <a:latin typeface="Arial" charset="0"/>
            </a:endParaRP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4379913" y="2282825"/>
            <a:ext cx="4195762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>
                <a:latin typeface="Arial" charset="0"/>
              </a:rPr>
              <a:t>By Invitation: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>
                <a:latin typeface="Arial" charset="0"/>
              </a:rPr>
              <a:t>Department of Agriculture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>
                <a:latin typeface="Arial" charset="0"/>
              </a:rPr>
              <a:t>Department of Treasury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>
                <a:latin typeface="Arial" charset="0"/>
              </a:rPr>
              <a:t>Executive Office of the President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>
                <a:latin typeface="Arial" charset="0"/>
              </a:rPr>
              <a:t>Export-Import Bank of the U.S.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>
                <a:latin typeface="Arial" charset="0"/>
              </a:rPr>
              <a:t>Office of the U.S. Trade Representative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>
                <a:latin typeface="Arial" charset="0"/>
              </a:rPr>
              <a:t>Small Business Administration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>
                <a:latin typeface="Arial" charset="0"/>
              </a:rPr>
              <a:t>U.S. Army Corps of Engineers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0" y="1220788"/>
            <a:ext cx="9144000" cy="915987"/>
          </a:xfrm>
        </p:spPr>
        <p:txBody>
          <a:bodyPr/>
          <a:lstStyle/>
          <a:p>
            <a:r>
              <a:rPr lang="en-US" sz="3200" smtClean="0"/>
              <a:t>Tourism Policy Council</a:t>
            </a:r>
          </a:p>
        </p:txBody>
      </p:sp>
      <p:sp>
        <p:nvSpPr>
          <p:cNvPr id="44035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Ease of Travel</a:t>
            </a:r>
          </a:p>
          <a:p>
            <a:r>
              <a:rPr lang="en-US" smtClean="0"/>
              <a:t>Research</a:t>
            </a:r>
          </a:p>
          <a:p>
            <a:r>
              <a:rPr lang="en-US" smtClean="0"/>
              <a:t>Visitor Services</a:t>
            </a:r>
          </a:p>
          <a:p>
            <a:r>
              <a:rPr lang="en-US" smtClean="0"/>
              <a:t>Marketing and Promotion</a:t>
            </a:r>
          </a:p>
        </p:txBody>
      </p:sp>
      <p:grpSp>
        <p:nvGrpSpPr>
          <p:cNvPr id="44036" name="Diagram 1"/>
          <p:cNvGrpSpPr>
            <a:grpSpLocks noChangeAspect="1"/>
          </p:cNvGrpSpPr>
          <p:nvPr/>
        </p:nvGrpSpPr>
        <p:grpSpPr bwMode="auto">
          <a:xfrm>
            <a:off x="4262438" y="2192338"/>
            <a:ext cx="4581525" cy="4287837"/>
            <a:chOff x="2627" y="7966"/>
            <a:chExt cx="7015" cy="7012"/>
          </a:xfrm>
        </p:grpSpPr>
        <p:sp>
          <p:nvSpPr>
            <p:cNvPr id="44037" name="_s28682"/>
            <p:cNvSpPr>
              <a:spLocks noChangeShapeType="1"/>
            </p:cNvSpPr>
            <p:nvPr/>
          </p:nvSpPr>
          <p:spPr bwMode="auto">
            <a:xfrm flipH="1">
              <a:off x="4075" y="11498"/>
              <a:ext cx="102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4038" name="_s28681"/>
            <p:cNvSpPr>
              <a:spLocks noChangeArrowheads="1"/>
            </p:cNvSpPr>
            <p:nvPr/>
          </p:nvSpPr>
          <p:spPr bwMode="auto">
            <a:xfrm>
              <a:off x="2627" y="10550"/>
              <a:ext cx="2052" cy="2052"/>
            </a:xfrm>
            <a:prstGeom prst="ellipse">
              <a:avLst/>
            </a:prstGeom>
            <a:solidFill>
              <a:srgbClr val="C2D6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100" b="1">
                  <a:cs typeface="Times New Roman" pitchFamily="18" charset="0"/>
                </a:rPr>
                <a:t/>
              </a:r>
              <a:br>
                <a:rPr lang="en-US" sz="1100" b="1">
                  <a:cs typeface="Times New Roman" pitchFamily="18" charset="0"/>
                </a:rPr>
              </a:br>
              <a:r>
                <a:rPr lang="en-US" sz="1200" b="1">
                  <a:latin typeface="Calibri" pitchFamily="34" charset="0"/>
                  <a:cs typeface="Times New Roman" pitchFamily="18" charset="0"/>
                </a:rPr>
                <a:t>Marketing / </a:t>
              </a:r>
              <a:br>
                <a:rPr lang="en-US" sz="1200" b="1">
                  <a:latin typeface="Calibri" pitchFamily="34" charset="0"/>
                  <a:cs typeface="Times New Roman" pitchFamily="18" charset="0"/>
                </a:rPr>
              </a:br>
              <a:r>
                <a:rPr lang="en-US" sz="1200" b="1">
                  <a:latin typeface="Calibri" pitchFamily="34" charset="0"/>
                  <a:cs typeface="Times New Roman" pitchFamily="18" charset="0"/>
                </a:rPr>
                <a:t>Promotion</a:t>
              </a:r>
              <a:br>
                <a:rPr lang="en-US" sz="1200" b="1">
                  <a:latin typeface="Calibri" pitchFamily="34" charset="0"/>
                  <a:cs typeface="Times New Roman" pitchFamily="18" charset="0"/>
                </a:rPr>
              </a:br>
              <a:r>
                <a:rPr lang="en-US" sz="1200" b="1">
                  <a:latin typeface="Calibri" pitchFamily="34" charset="0"/>
                  <a:cs typeface="Times New Roman" pitchFamily="18" charset="0"/>
                </a:rPr>
                <a:t>Working Group</a:t>
              </a:r>
              <a:endParaRPr lang="en-US" sz="1200">
                <a:latin typeface="Calibri" pitchFamily="34" charset="0"/>
              </a:endParaRPr>
            </a:p>
          </p:txBody>
        </p:sp>
        <p:sp>
          <p:nvSpPr>
            <p:cNvPr id="44039" name="_s28680"/>
            <p:cNvSpPr>
              <a:spLocks noChangeShapeType="1"/>
            </p:cNvSpPr>
            <p:nvPr/>
          </p:nvSpPr>
          <p:spPr bwMode="auto">
            <a:xfrm>
              <a:off x="6127" y="12524"/>
              <a:ext cx="0" cy="10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4040" name="_s28679"/>
            <p:cNvSpPr>
              <a:spLocks noChangeArrowheads="1"/>
            </p:cNvSpPr>
            <p:nvPr/>
          </p:nvSpPr>
          <p:spPr bwMode="auto">
            <a:xfrm>
              <a:off x="5075" y="12926"/>
              <a:ext cx="2052" cy="205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100" b="1">
                  <a:cs typeface="Times New Roman" pitchFamily="18" charset="0"/>
                </a:rPr>
                <a:t/>
              </a:r>
              <a:br>
                <a:rPr lang="en-US" sz="1100" b="1">
                  <a:cs typeface="Times New Roman" pitchFamily="18" charset="0"/>
                </a:rPr>
              </a:br>
              <a:r>
                <a:rPr lang="en-US" sz="1200" b="1">
                  <a:latin typeface="Calibri" pitchFamily="34" charset="0"/>
                  <a:cs typeface="Times New Roman" pitchFamily="18" charset="0"/>
                </a:rPr>
                <a:t>Visitor Services Working Group</a:t>
              </a:r>
              <a:endParaRPr lang="en-US" sz="1200">
                <a:latin typeface="Calibri" pitchFamily="34" charset="0"/>
              </a:endParaRPr>
            </a:p>
          </p:txBody>
        </p:sp>
        <p:sp>
          <p:nvSpPr>
            <p:cNvPr id="44041" name="_s28678"/>
            <p:cNvSpPr>
              <a:spLocks noChangeShapeType="1"/>
            </p:cNvSpPr>
            <p:nvPr/>
          </p:nvSpPr>
          <p:spPr bwMode="auto">
            <a:xfrm>
              <a:off x="7153" y="11498"/>
              <a:ext cx="102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4042" name="_s28677"/>
            <p:cNvSpPr>
              <a:spLocks noChangeArrowheads="1"/>
            </p:cNvSpPr>
            <p:nvPr/>
          </p:nvSpPr>
          <p:spPr bwMode="auto">
            <a:xfrm>
              <a:off x="7590" y="10446"/>
              <a:ext cx="2052" cy="2052"/>
            </a:xfrm>
            <a:prstGeom prst="ellipse">
              <a:avLst/>
            </a:prstGeom>
            <a:solidFill>
              <a:srgbClr val="C2D6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100" b="1">
                  <a:cs typeface="Times New Roman" pitchFamily="18" charset="0"/>
                </a:rPr>
                <a:t/>
              </a:r>
              <a:br>
                <a:rPr lang="en-US" sz="1100" b="1">
                  <a:cs typeface="Times New Roman" pitchFamily="18" charset="0"/>
                </a:rPr>
              </a:br>
              <a:r>
                <a:rPr lang="en-US" sz="1200" b="1">
                  <a:latin typeface="Calibri" pitchFamily="34" charset="0"/>
                  <a:cs typeface="Times New Roman" pitchFamily="18" charset="0"/>
                </a:rPr>
                <a:t>Research Working Group</a:t>
              </a:r>
              <a:endParaRPr lang="en-US" sz="1200">
                <a:latin typeface="Calibri" pitchFamily="34" charset="0"/>
              </a:endParaRPr>
            </a:p>
          </p:txBody>
        </p:sp>
        <p:sp>
          <p:nvSpPr>
            <p:cNvPr id="44043" name="_s28676"/>
            <p:cNvSpPr>
              <a:spLocks noChangeShapeType="1"/>
            </p:cNvSpPr>
            <p:nvPr/>
          </p:nvSpPr>
          <p:spPr bwMode="auto">
            <a:xfrm flipV="1">
              <a:off x="6127" y="9446"/>
              <a:ext cx="0" cy="10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4044" name="_s28675"/>
            <p:cNvSpPr>
              <a:spLocks noChangeArrowheads="1"/>
            </p:cNvSpPr>
            <p:nvPr/>
          </p:nvSpPr>
          <p:spPr bwMode="auto">
            <a:xfrm>
              <a:off x="5101" y="7966"/>
              <a:ext cx="2052" cy="2052"/>
            </a:xfrm>
            <a:prstGeom prst="ellipse">
              <a:avLst/>
            </a:prstGeom>
            <a:solidFill>
              <a:srgbClr val="C2D69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100" b="1">
                  <a:cs typeface="Times New Roman" pitchFamily="18" charset="0"/>
                </a:rPr>
                <a:t/>
              </a:r>
              <a:br>
                <a:rPr lang="en-US" sz="1100" b="1">
                  <a:cs typeface="Times New Roman" pitchFamily="18" charset="0"/>
                </a:rPr>
              </a:br>
              <a:r>
                <a:rPr lang="en-US" sz="1200" b="1">
                  <a:latin typeface="Calibri" pitchFamily="34" charset="0"/>
                  <a:cs typeface="Times New Roman" pitchFamily="18" charset="0"/>
                </a:rPr>
                <a:t>Ease of Travel Working Group</a:t>
              </a:r>
              <a:endParaRPr lang="en-US" sz="1200">
                <a:latin typeface="Calibri" pitchFamily="34" charset="0"/>
              </a:endParaRPr>
            </a:p>
          </p:txBody>
        </p:sp>
        <p:sp>
          <p:nvSpPr>
            <p:cNvPr id="44045" name="_s28674"/>
            <p:cNvSpPr>
              <a:spLocks noChangeArrowheads="1"/>
            </p:cNvSpPr>
            <p:nvPr/>
          </p:nvSpPr>
          <p:spPr bwMode="auto">
            <a:xfrm>
              <a:off x="5101" y="10472"/>
              <a:ext cx="2052" cy="2052"/>
            </a:xfrm>
            <a:prstGeom prst="ellipse">
              <a:avLst/>
            </a:prstGeom>
            <a:solidFill>
              <a:srgbClr val="B8CCE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800" b="1">
                  <a:latin typeface="Calibri" pitchFamily="34" charset="0"/>
                  <a:cs typeface="Times New Roman" pitchFamily="18" charset="0"/>
                </a:rPr>
                <a:t>TPC</a:t>
              </a:r>
              <a:endParaRPr lang="en-US" sz="180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-15875" y="2349500"/>
            <a:ext cx="9144000" cy="4237038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Results to Date 2012: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Total travel and tourism exports were $109.2 billion, up 8% over the same 8 months in 2011.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 Visitation levels are up 8% through April 2012.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Consular staff processed 1.1 million more visa applications than the previous fiscal year, despite a growing demand.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There are more than a million registered users in the Global Entry Program.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Taiwan was just added to the Visa Waiver Program.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2"/>
          <p:cNvSpPr>
            <a:spLocks noGrp="1"/>
          </p:cNvSpPr>
          <p:nvPr>
            <p:ph type="title"/>
          </p:nvPr>
        </p:nvSpPr>
        <p:spPr>
          <a:xfrm>
            <a:off x="0" y="879475"/>
            <a:ext cx="9144000" cy="914400"/>
          </a:xfrm>
        </p:spPr>
        <p:txBody>
          <a:bodyPr/>
          <a:lstStyle/>
          <a:p>
            <a:pPr algn="ctr"/>
            <a:r>
              <a:rPr lang="en-US" sz="3200" smtClean="0">
                <a:solidFill>
                  <a:srgbClr val="336699"/>
                </a:solidFill>
              </a:rPr>
              <a:t>Tourism Organizations Related to NTTS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</p:nvPr>
        </p:nvGraphicFramePr>
        <p:xfrm>
          <a:off x="3783723" y="2049517"/>
          <a:ext cx="3673367" cy="4503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52400" y="2249488"/>
            <a:ext cx="3276600" cy="46482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1600" b="1" dirty="0" smtClean="0">
                <a:latin typeface="Calibri" pitchFamily="34" charset="0"/>
              </a:rPr>
              <a:t>DOC:</a:t>
            </a:r>
            <a:r>
              <a:rPr lang="en-US" sz="1600" dirty="0" smtClean="0">
                <a:latin typeface="Calibri" pitchFamily="34" charset="0"/>
              </a:rPr>
              <a:t> Lead department responsible for travel and tourism  </a:t>
            </a:r>
          </a:p>
          <a:p>
            <a:pPr>
              <a:spcBef>
                <a:spcPts val="1200"/>
              </a:spcBef>
              <a:defRPr/>
            </a:pPr>
            <a:r>
              <a:rPr lang="en-US" sz="1600" b="1" cap="small" dirty="0" smtClean="0">
                <a:latin typeface="Calibri" pitchFamily="34" charset="0"/>
              </a:rPr>
              <a:t>Travel &amp; Tourism Advisory Board </a:t>
            </a:r>
            <a:r>
              <a:rPr lang="en-US" sz="1600" b="1" dirty="0" smtClean="0">
                <a:latin typeface="Calibri" pitchFamily="34" charset="0"/>
              </a:rPr>
              <a:t>(TTAB): </a:t>
            </a:r>
            <a:r>
              <a:rPr lang="en-US" sz="1600" dirty="0" smtClean="0">
                <a:latin typeface="Calibri" pitchFamily="34" charset="0"/>
              </a:rPr>
              <a:t>Private sector advisory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board to the Secretary </a:t>
            </a:r>
          </a:p>
          <a:p>
            <a:pPr>
              <a:spcBef>
                <a:spcPts val="1200"/>
              </a:spcBef>
              <a:defRPr/>
            </a:pPr>
            <a:r>
              <a:rPr lang="en-US" sz="1600" b="1" cap="small" dirty="0" smtClean="0">
                <a:latin typeface="Calibri" pitchFamily="34" charset="0"/>
              </a:rPr>
              <a:t>Tourism Policy Council (TPC</a:t>
            </a:r>
            <a:r>
              <a:rPr lang="en-US" sz="1600" b="1" dirty="0" smtClean="0">
                <a:latin typeface="Calibri" pitchFamily="34" charset="0"/>
              </a:rPr>
              <a:t>): </a:t>
            </a:r>
            <a:r>
              <a:rPr lang="en-US" sz="1600" dirty="0" smtClean="0">
                <a:latin typeface="Calibri" pitchFamily="34" charset="0"/>
              </a:rPr>
              <a:t>Interagency council to coordinate on USG tourism policy </a:t>
            </a:r>
          </a:p>
          <a:p>
            <a:pPr>
              <a:spcBef>
                <a:spcPts val="1200"/>
              </a:spcBef>
              <a:defRPr/>
            </a:pPr>
            <a:r>
              <a:rPr lang="en-US" sz="1600" b="1" cap="small" dirty="0" smtClean="0">
                <a:latin typeface="Calibri" pitchFamily="34" charset="0"/>
              </a:rPr>
              <a:t>OECD/APEC/OAS: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multilateral organizations’ tourism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committees to advance policy agenda</a:t>
            </a:r>
          </a:p>
          <a:p>
            <a:pPr>
              <a:spcBef>
                <a:spcPts val="1200"/>
              </a:spcBef>
              <a:defRPr/>
            </a:pPr>
            <a:r>
              <a:rPr lang="en-US" sz="1600" b="1" cap="small" dirty="0" smtClean="0">
                <a:latin typeface="Calibri" pitchFamily="34" charset="0"/>
              </a:rPr>
              <a:t>Corporation for Travel Promotion </a:t>
            </a:r>
            <a:r>
              <a:rPr lang="en-US" sz="1600" b="1" dirty="0" smtClean="0">
                <a:latin typeface="Calibri" pitchFamily="34" charset="0"/>
              </a:rPr>
              <a:t>(CTP): </a:t>
            </a:r>
            <a:r>
              <a:rPr lang="en-US" sz="1600" dirty="0" smtClean="0">
                <a:latin typeface="Calibri" pitchFamily="34" charset="0"/>
              </a:rPr>
              <a:t>Private sector corporation; board appointed by the Secretary</a:t>
            </a:r>
          </a:p>
          <a:p>
            <a:pPr>
              <a:defRPr/>
            </a:pPr>
            <a:endParaRPr lang="en-US" sz="20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593013" y="5076825"/>
          <a:ext cx="1550987" cy="1200150"/>
        </p:xfrm>
        <a:graphic>
          <a:graphicData uri="http://schemas.openxmlformats.org/drawingml/2006/table">
            <a:tbl>
              <a:tblPr/>
              <a:tblGrid>
                <a:gridCol w="995905"/>
                <a:gridCol w="554371"/>
              </a:tblGrid>
              <a:tr h="173916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 DOC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8000"/>
                    </a:solidFill>
                  </a:tcPr>
                </a:tc>
              </a:tr>
              <a:tr h="173916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ITA/MAS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6699"/>
                    </a:solidFill>
                  </a:tcPr>
                </a:tc>
              </a:tr>
              <a:tr h="17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 Sector Input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7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 Sector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7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Federal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Gov't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7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Multilateral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2255838"/>
            <a:ext cx="9144000" cy="4237037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en-US" b="1" dirty="0" smtClean="0"/>
              <a:t>2011 Travel and Tourism in the United States: (domestic and international)</a:t>
            </a:r>
          </a:p>
          <a:p>
            <a:pPr indent="3175">
              <a:defRPr/>
            </a:pPr>
            <a:r>
              <a:rPr lang="en-US" dirty="0" smtClean="0"/>
              <a:t>$1.4 trillion total sales</a:t>
            </a:r>
          </a:p>
          <a:p>
            <a:pPr indent="3175">
              <a:defRPr/>
            </a:pPr>
            <a:r>
              <a:rPr lang="en-US" dirty="0" smtClean="0"/>
              <a:t>7.5 million jobs</a:t>
            </a:r>
          </a:p>
          <a:p>
            <a:pPr indent="3175">
              <a:defRPr/>
            </a:pPr>
            <a:r>
              <a:rPr lang="en-US" dirty="0" smtClean="0"/>
              <a:t>2.7% GDP</a:t>
            </a:r>
          </a:p>
          <a:p>
            <a:pPr indent="3175">
              <a:defRPr/>
            </a:pPr>
            <a:r>
              <a:rPr lang="en-US" dirty="0" smtClean="0"/>
              <a:t>Grew at 3.5%, outpacing 1.7% for U.S. overall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48130" name="Content Placeholder 3"/>
          <p:cNvSpPr>
            <a:spLocks noGrp="1"/>
          </p:cNvSpPr>
          <p:nvPr>
            <p:ph idx="1"/>
          </p:nvPr>
        </p:nvSpPr>
        <p:spPr>
          <a:xfrm>
            <a:off x="0" y="2224088"/>
            <a:ext cx="9144000" cy="4633912"/>
          </a:xfrm>
        </p:spPr>
        <p:txBody>
          <a:bodyPr/>
          <a:lstStyle/>
          <a:p>
            <a:pPr>
              <a:spcBef>
                <a:spcPts val="600"/>
              </a:spcBef>
              <a:buFontTx/>
              <a:buNone/>
            </a:pPr>
            <a:r>
              <a:rPr lang="en-US" b="1" smtClean="0"/>
              <a:t>Develop a local/regional strategy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000" b="1" smtClean="0"/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Include all relevant players to address the complex framework that supports travel and tourism: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Marketing and promotion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Transportation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Safety and security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Product development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Visitor services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 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2800" b="1" smtClean="0"/>
              <a:t>Additional Information:</a:t>
            </a:r>
          </a:p>
          <a:p>
            <a:pPr lvl="1">
              <a:buFontTx/>
              <a:buNone/>
            </a:pPr>
            <a:endParaRPr lang="en-US" sz="1000" b="1" smtClean="0">
              <a:solidFill>
                <a:srgbClr val="FF0000"/>
              </a:solidFill>
            </a:endParaRPr>
          </a:p>
          <a:p>
            <a:pPr lvl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tinet.ita.doc.gov</a:t>
            </a:r>
          </a:p>
          <a:p>
            <a:pPr lvl="1"/>
            <a:r>
              <a:rPr lang="en-US" sz="2400" smtClean="0"/>
              <a:t>Statistics on travel and tourism</a:t>
            </a:r>
          </a:p>
          <a:p>
            <a:pPr lvl="2"/>
            <a:r>
              <a:rPr lang="en-US" sz="2400" smtClean="0"/>
              <a:t>Overall stats</a:t>
            </a:r>
          </a:p>
          <a:p>
            <a:pPr lvl="2"/>
            <a:r>
              <a:rPr lang="en-US" sz="2400" smtClean="0"/>
              <a:t>Top source markets</a:t>
            </a:r>
          </a:p>
          <a:p>
            <a:pPr lvl="2"/>
            <a:r>
              <a:rPr lang="en-US" sz="2400" smtClean="0"/>
              <a:t>Top destinations </a:t>
            </a:r>
          </a:p>
          <a:p>
            <a:pPr lvl="1"/>
            <a:r>
              <a:rPr lang="en-US" sz="2400" smtClean="0"/>
              <a:t>Copy of the National  Travel and Tourism Strategy</a:t>
            </a:r>
          </a:p>
          <a:p>
            <a:pPr lvl="1"/>
            <a:r>
              <a:rPr lang="en-US" sz="2400" smtClean="0"/>
              <a:t>Subscribe to tinews!!! 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2"/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smtClean="0"/>
              <a:t>International travel to the United States in 2011:</a:t>
            </a:r>
          </a:p>
          <a:p>
            <a:r>
              <a:rPr lang="en-US" smtClean="0"/>
              <a:t>$153 billion international spending</a:t>
            </a:r>
          </a:p>
          <a:p>
            <a:r>
              <a:rPr lang="en-US" smtClean="0"/>
              <a:t>$62.7 million international visitors</a:t>
            </a:r>
          </a:p>
          <a:p>
            <a:pPr>
              <a:spcAft>
                <a:spcPts val="300"/>
              </a:spcAft>
            </a:pPr>
            <a:r>
              <a:rPr lang="en-US" smtClean="0"/>
              <a:t>Top markets:</a:t>
            </a:r>
          </a:p>
          <a:p>
            <a:pPr marL="914400" lvl="1" indent="-514350"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  1. Canada 		6. Brazil</a:t>
            </a:r>
          </a:p>
          <a:p>
            <a:pPr marL="914400" lvl="1" indent="-514350"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  2. Mexico		7. France</a:t>
            </a:r>
          </a:p>
          <a:p>
            <a:pPr marL="914400" lvl="1" indent="-514350"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  3. UK			8. S. Korea</a:t>
            </a:r>
          </a:p>
          <a:p>
            <a:pPr marL="914400" lvl="1" indent="-514350"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  4. Japan			9. China</a:t>
            </a:r>
          </a:p>
          <a:p>
            <a:pPr marL="914400" lvl="1" indent="-514350"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  5. Germany		10. Australia	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smtClean="0"/>
              <a:t>International travel to the United States:</a:t>
            </a:r>
          </a:p>
          <a:p>
            <a:pPr lvl="1">
              <a:lnSpc>
                <a:spcPct val="150000"/>
              </a:lnSpc>
            </a:pPr>
            <a:r>
              <a:rPr lang="en-US" sz="2800" smtClean="0"/>
              <a:t>25% of all service exports  </a:t>
            </a:r>
          </a:p>
          <a:p>
            <a:pPr lvl="1">
              <a:lnSpc>
                <a:spcPct val="150000"/>
              </a:lnSpc>
            </a:pPr>
            <a:r>
              <a:rPr lang="en-US" sz="2800" smtClean="0"/>
              <a:t>Supported 1.2 million jobs</a:t>
            </a:r>
          </a:p>
          <a:p>
            <a:pPr lvl="1">
              <a:lnSpc>
                <a:spcPct val="150000"/>
              </a:lnSpc>
            </a:pPr>
            <a:r>
              <a:rPr lang="en-US" sz="2800" smtClean="0"/>
              <a:t>Lowered trade deficit by $43 billion</a:t>
            </a:r>
          </a:p>
          <a:p>
            <a:pPr lvl="2">
              <a:buFontTx/>
              <a:buNone/>
            </a:pPr>
            <a:endParaRPr lang="en-US" sz="2400" smtClean="0"/>
          </a:p>
          <a:p>
            <a:pPr lvl="1"/>
            <a:endParaRPr lang="en-US" sz="2400" smtClean="0"/>
          </a:p>
          <a:p>
            <a:pPr lvl="1"/>
            <a:endParaRPr lang="en-US" sz="2400" smtClean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11125" y="2224088"/>
            <a:ext cx="8732838" cy="4237037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Competitive position</a:t>
            </a:r>
          </a:p>
          <a:p>
            <a:r>
              <a:rPr lang="en-US" sz="2400" smtClean="0"/>
              <a:t>#1 revenues </a:t>
            </a:r>
          </a:p>
          <a:p>
            <a:pPr lvl="1"/>
            <a:r>
              <a:rPr lang="en-US" sz="2400" smtClean="0"/>
              <a:t>11.3% market share</a:t>
            </a:r>
          </a:p>
          <a:p>
            <a:r>
              <a:rPr lang="en-US" sz="2400" smtClean="0"/>
              <a:t>#2 visitors</a:t>
            </a:r>
          </a:p>
          <a:p>
            <a:pPr lvl="1"/>
            <a:r>
              <a:rPr lang="en-US" sz="2400" smtClean="0"/>
              <a:t>6.4% market share </a:t>
            </a:r>
          </a:p>
          <a:p>
            <a:pPr>
              <a:buFontTx/>
              <a:buNone/>
            </a:pPr>
            <a:r>
              <a:rPr lang="en-US" b="1" smtClean="0"/>
              <a:t>But what is the trend? </a:t>
            </a:r>
          </a:p>
          <a:p>
            <a:r>
              <a:rPr lang="en-US" sz="2400" smtClean="0"/>
              <a:t>	The U.S. share of spending fell from 17.5% in 2000 to 11.3% in 2011 and the U.S. share of visitors fell from 7.6% to 6.4%.</a:t>
            </a:r>
          </a:p>
          <a:p>
            <a:pPr lvl="1">
              <a:buFontTx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  <a:endParaRPr lang="en-US" sz="3200" b="0" smtClean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 l="8594" t="15079" r="6250" b="4167"/>
          <a:stretch>
            <a:fillRect/>
          </a:stretch>
        </p:blipFill>
        <p:spPr bwMode="auto">
          <a:xfrm>
            <a:off x="1501775" y="2135188"/>
            <a:ext cx="6140450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0" y="2224088"/>
            <a:ext cx="8955088" cy="4237037"/>
          </a:xfrm>
        </p:spPr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en-US" b="1" smtClean="0"/>
              <a:t> Growth in international tourist arrivals:</a:t>
            </a:r>
          </a:p>
          <a:p>
            <a:pPr>
              <a:spcAft>
                <a:spcPts val="1200"/>
              </a:spcAft>
            </a:pPr>
            <a:r>
              <a:rPr lang="en-US" sz="2600" smtClean="0"/>
              <a:t>The number of international tourist arrivals worldwide is forecast to increase by 3.3% a year, on average, in the period 2010-2030. (UNWTO)</a:t>
            </a:r>
          </a:p>
          <a:p>
            <a:pPr>
              <a:spcAft>
                <a:spcPts val="1200"/>
              </a:spcAft>
            </a:pPr>
            <a:r>
              <a:rPr lang="en-US" sz="2600" smtClean="0"/>
              <a:t>At the projected growth rate, international tourist arrivals worldwide will pass 1 billion in 2012, up from 940 million in 2010. By 2020, the number is expected to reach1.4 billion. (UNWTO)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2867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smtClean="0"/>
              <a:t> Executive Order – January 2012</a:t>
            </a:r>
          </a:p>
          <a:p>
            <a:pPr marL="342900" lvl="1" indent="-342900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SzPct val="125000"/>
              <a:buFontTx/>
              <a:buChar char="•"/>
            </a:pPr>
            <a:r>
              <a:rPr lang="en-US" sz="2400" b="1" smtClean="0"/>
              <a:t>Created the Task Force on Travel Competitiveness</a:t>
            </a:r>
            <a:endParaRPr lang="en-US" smtClean="0"/>
          </a:p>
          <a:p>
            <a:pPr marL="342900" lvl="1" indent="-342900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SzPct val="125000"/>
              <a:buFontTx/>
              <a:buNone/>
            </a:pPr>
            <a:r>
              <a:rPr lang="en-US" sz="2200" smtClean="0"/>
              <a:t>	Chaired by Secretary of Commerce and Secretary of the Interior</a:t>
            </a:r>
          </a:p>
          <a:p>
            <a:pPr lvl="2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200" smtClean="0"/>
              <a:t>State </a:t>
            </a:r>
          </a:p>
          <a:p>
            <a:pPr lvl="2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200" smtClean="0"/>
              <a:t>DHS</a:t>
            </a:r>
          </a:p>
          <a:p>
            <a:pPr lvl="2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200" smtClean="0"/>
              <a:t>Transportation</a:t>
            </a:r>
          </a:p>
          <a:p>
            <a:pPr lvl="2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200" smtClean="0"/>
              <a:t>Army Corps of Engineers</a:t>
            </a:r>
          </a:p>
          <a:p>
            <a:pPr lvl="2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200" smtClean="0"/>
              <a:t>Labor</a:t>
            </a:r>
          </a:p>
          <a:p>
            <a:pPr lvl="2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200" smtClean="0"/>
              <a:t>USTR</a:t>
            </a:r>
          </a:p>
          <a:p>
            <a:pPr lvl="2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200" smtClean="0"/>
              <a:t>EXIM Bank</a:t>
            </a:r>
          </a:p>
          <a:p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0" y="1252538"/>
            <a:ext cx="9144000" cy="915987"/>
          </a:xfrm>
        </p:spPr>
        <p:txBody>
          <a:bodyPr/>
          <a:lstStyle/>
          <a:p>
            <a:r>
              <a:rPr lang="en-US" sz="3200" smtClean="0"/>
              <a:t>National Travel and Tourism Strategy</a:t>
            </a:r>
          </a:p>
        </p:txBody>
      </p:sp>
      <p:sp>
        <p:nvSpPr>
          <p:cNvPr id="30722" name="Content Placeholder 3"/>
          <p:cNvSpPr>
            <a:spLocks noGrp="1"/>
          </p:cNvSpPr>
          <p:nvPr>
            <p:ph idx="1"/>
          </p:nvPr>
        </p:nvSpPr>
        <p:spPr>
          <a:xfrm>
            <a:off x="0" y="2224088"/>
            <a:ext cx="8782050" cy="4237037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smtClean="0"/>
              <a:t> Overarching Goals</a:t>
            </a:r>
            <a:endParaRPr lang="en-US" sz="2400" smtClean="0"/>
          </a:p>
          <a:p>
            <a:pPr marL="679450" lvl="2" indent="-342900">
              <a:lnSpc>
                <a:spcPct val="90000"/>
              </a:lnSpc>
              <a:spcBef>
                <a:spcPct val="50000"/>
              </a:spcBef>
              <a:spcAft>
                <a:spcPts val="3000"/>
              </a:spcAft>
              <a:buClr>
                <a:srgbClr val="FF0000"/>
              </a:buClr>
              <a:buSzPct val="125000"/>
            </a:pPr>
            <a:r>
              <a:rPr lang="en-US" sz="2600" smtClean="0"/>
              <a:t>Attract and welcome 100 million international visitors, who we estimate will spend $250 billion, annually by the end of 2021.</a:t>
            </a:r>
          </a:p>
          <a:p>
            <a:pPr marL="679450" lvl="2" indent="-342900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SzPct val="125000"/>
            </a:pPr>
            <a:r>
              <a:rPr lang="en-US" sz="2600" smtClean="0"/>
              <a:t>Encourage Americans to travel within the United States and its territories to see all that our country has to offer.</a:t>
            </a:r>
          </a:p>
          <a:p>
            <a:pPr marL="342900" lvl="1" indent="-342900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SzPct val="125000"/>
              <a:buFontTx/>
              <a:buChar char="•"/>
            </a:pPr>
            <a:endParaRPr lang="en-US" sz="2400" smtClean="0"/>
          </a:p>
          <a:p>
            <a:endParaRPr lang="en-US" smtClean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59289</TotalTime>
  <Words>1046</Words>
  <Application>Microsoft Macintosh PowerPoint</Application>
  <PresentationFormat>Letter Paper (8.5x11 in)</PresentationFormat>
  <Paragraphs>202</Paragraphs>
  <Slides>21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Times New Roman</vt:lpstr>
      <vt:lpstr>MS PGothic</vt:lpstr>
      <vt:lpstr>Arial</vt:lpstr>
      <vt:lpstr>Trebuchet MS</vt:lpstr>
      <vt:lpstr>Calibri</vt:lpstr>
      <vt:lpstr>Wingdings</vt:lpstr>
      <vt:lpstr>Default Design</vt:lpstr>
      <vt:lpstr>Photo Editor Photo</vt:lpstr>
      <vt:lpstr> </vt:lpstr>
      <vt:lpstr>National Travel and Tourism Strategy</vt:lpstr>
      <vt:lpstr>National Travel and Tourism Strategy</vt:lpstr>
      <vt:lpstr>National Travel and Tourism Strategy</vt:lpstr>
      <vt:lpstr>National Travel and Tourism Strategy</vt:lpstr>
      <vt:lpstr>National Travel and Tourism Strategy</vt:lpstr>
      <vt:lpstr>National Travel and Tourism Strategy</vt:lpstr>
      <vt:lpstr>National Travel and Tourism Strategy</vt:lpstr>
      <vt:lpstr>National Travel and Tourism Strategy</vt:lpstr>
      <vt:lpstr>National Travel and Tourism Strategy</vt:lpstr>
      <vt:lpstr>National Travel and Tourism Strategy </vt:lpstr>
      <vt:lpstr>National Travel and Tourism Strategy</vt:lpstr>
      <vt:lpstr>National Travel and Tourism Strategy</vt:lpstr>
      <vt:lpstr>National Travel and Tourism Strategy</vt:lpstr>
      <vt:lpstr>National Travel and Tourism Strategy</vt:lpstr>
      <vt:lpstr>Agencies of the Tourism Policy Council</vt:lpstr>
      <vt:lpstr>Tourism Policy Council</vt:lpstr>
      <vt:lpstr>National Travel and Tourism Strategy</vt:lpstr>
      <vt:lpstr>Tourism Organizations Related to NTTS</vt:lpstr>
      <vt:lpstr>National Travel and Tourism Strategy</vt:lpstr>
      <vt:lpstr>National Travel and Tourism Strategy </vt:lpstr>
    </vt:vector>
  </TitlesOfParts>
  <Company>LCI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RMD</dc:creator>
  <cp:lastModifiedBy>Natalie</cp:lastModifiedBy>
  <cp:revision>2104</cp:revision>
  <cp:lastPrinted>2002-03-04T17:18:46Z</cp:lastPrinted>
  <dcterms:created xsi:type="dcterms:W3CDTF">2009-01-25T21:05:26Z</dcterms:created>
  <dcterms:modified xsi:type="dcterms:W3CDTF">2012-10-23T20:35:23Z</dcterms:modified>
</cp:coreProperties>
</file>