
<file path=[Content_Types].xml><?xml version="1.0" encoding="utf-8"?>
<Types xmlns="http://schemas.openxmlformats.org/package/2006/content-types">
  <Default Extension="xml" ContentType="application/xml"/>
  <Default Extension="tif" ContentType="image/tiff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6"/>
  </p:notesMasterIdLst>
  <p:sldIdLst>
    <p:sldId id="257" r:id="rId2"/>
    <p:sldId id="687" r:id="rId3"/>
    <p:sldId id="1017" r:id="rId4"/>
    <p:sldId id="913" r:id="rId5"/>
    <p:sldId id="1132" r:id="rId6"/>
    <p:sldId id="594" r:id="rId7"/>
    <p:sldId id="1107" r:id="rId8"/>
    <p:sldId id="1135" r:id="rId9"/>
    <p:sldId id="1147" r:id="rId10"/>
    <p:sldId id="1111" r:id="rId11"/>
    <p:sldId id="596" r:id="rId12"/>
    <p:sldId id="1145" r:id="rId13"/>
    <p:sldId id="1112" r:id="rId14"/>
    <p:sldId id="1078" r:id="rId15"/>
    <p:sldId id="973" r:id="rId16"/>
    <p:sldId id="264" r:id="rId17"/>
    <p:sldId id="715" r:id="rId18"/>
    <p:sldId id="770" r:id="rId19"/>
    <p:sldId id="772" r:id="rId20"/>
    <p:sldId id="599" r:id="rId21"/>
    <p:sldId id="872" r:id="rId22"/>
    <p:sldId id="983" r:id="rId23"/>
    <p:sldId id="979" r:id="rId24"/>
    <p:sldId id="981" r:id="rId25"/>
    <p:sldId id="982" r:id="rId26"/>
    <p:sldId id="868" r:id="rId27"/>
    <p:sldId id="869" r:id="rId28"/>
    <p:sldId id="787" r:id="rId29"/>
    <p:sldId id="1146" r:id="rId30"/>
    <p:sldId id="862" r:id="rId31"/>
    <p:sldId id="1138" r:id="rId32"/>
    <p:sldId id="1153" r:id="rId33"/>
    <p:sldId id="1154" r:id="rId34"/>
    <p:sldId id="745" r:id="rId35"/>
    <p:sldId id="989" r:id="rId36"/>
    <p:sldId id="938" r:id="rId37"/>
    <p:sldId id="881" r:id="rId38"/>
    <p:sldId id="1144" r:id="rId39"/>
    <p:sldId id="1155" r:id="rId40"/>
    <p:sldId id="1156" r:id="rId41"/>
    <p:sldId id="1157" r:id="rId42"/>
    <p:sldId id="1160" r:id="rId43"/>
    <p:sldId id="1165" r:id="rId44"/>
    <p:sldId id="1169" r:id="rId45"/>
    <p:sldId id="857" r:id="rId46"/>
    <p:sldId id="856" r:id="rId47"/>
    <p:sldId id="947" r:id="rId48"/>
    <p:sldId id="1187" r:id="rId49"/>
    <p:sldId id="1188" r:id="rId50"/>
    <p:sldId id="1089" r:id="rId51"/>
    <p:sldId id="1191" r:id="rId52"/>
    <p:sldId id="1192" r:id="rId53"/>
    <p:sldId id="1200" r:id="rId54"/>
    <p:sldId id="1204" r:id="rId55"/>
    <p:sldId id="1205" r:id="rId56"/>
    <p:sldId id="1001" r:id="rId57"/>
    <p:sldId id="1002" r:id="rId58"/>
    <p:sldId id="1039" r:id="rId59"/>
    <p:sldId id="1195" r:id="rId60"/>
    <p:sldId id="1197" r:id="rId61"/>
    <p:sldId id="1202" r:id="rId62"/>
    <p:sldId id="1201" r:id="rId63"/>
    <p:sldId id="1203" r:id="rId64"/>
    <p:sldId id="1081" r:id="rId6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6262"/>
    <a:srgbClr val="6B6B6B"/>
    <a:srgbClr val="000050"/>
    <a:srgbClr val="000000"/>
    <a:srgbClr val="494949"/>
    <a:srgbClr val="5E5E5E"/>
    <a:srgbClr val="8C1643"/>
    <a:srgbClr val="9D1C20"/>
    <a:srgbClr val="1493BB"/>
    <a:srgbClr val="1EC8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8934" autoAdjust="0"/>
  </p:normalViewPr>
  <p:slideViewPr>
    <p:cSldViewPr snapToGrid="0" snapToObjects="1">
      <p:cViewPr>
        <p:scale>
          <a:sx n="70" d="100"/>
          <a:sy n="70" d="100"/>
        </p:scale>
        <p:origin x="-568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0" d="100"/>
        <a:sy n="140" d="100"/>
      </p:scale>
      <p:origin x="0" y="52164"/>
    </p:cViewPr>
  </p:sorterViewPr>
  <p:notesViewPr>
    <p:cSldViewPr snapToGrid="0" snapToObjects="1"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notesMaster" Target="notesMasters/notesMaster1.xml"/><Relationship Id="rId67" Type="http://schemas.openxmlformats.org/officeDocument/2006/relationships/printerSettings" Target="printerSettings/printerSettings1.bin"/><Relationship Id="rId68" Type="http://schemas.openxmlformats.org/officeDocument/2006/relationships/presProps" Target="presProps.xml"/><Relationship Id="rId69" Type="http://schemas.openxmlformats.org/officeDocument/2006/relationships/viewProps" Target="view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heme" Target="theme/theme1.xml"/><Relationship Id="rId7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5D1023-763C-483B-8BEC-DF848F3423FA}" type="doc">
      <dgm:prSet loTypeId="urn:microsoft.com/office/officeart/2005/8/layout/radial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3368C50-4DC7-4EAA-BCDC-51B9B35EDBEC}">
      <dgm:prSet phldrT="[Text]" custT="1"/>
      <dgm:spPr>
        <a:solidFill>
          <a:srgbClr val="8C1643"/>
        </a:solidFill>
      </dgm:spPr>
      <dgm:t>
        <a:bodyPr/>
        <a:lstStyle/>
        <a:p>
          <a:r>
            <a:rPr lang="en-US" sz="2000" b="1" dirty="0" smtClean="0"/>
            <a:t>TRAVEL     &amp; TOURISM INDUSTRY</a:t>
          </a:r>
          <a:endParaRPr lang="en-US" sz="2000" b="1" dirty="0"/>
        </a:p>
      </dgm:t>
    </dgm:pt>
    <dgm:pt modelId="{0BF60BDA-4B11-413C-872E-285D6717A9F4}" type="parTrans" cxnId="{30345BC3-E7D5-4CCE-8518-CAFAEF6D3480}">
      <dgm:prSet/>
      <dgm:spPr/>
      <dgm:t>
        <a:bodyPr/>
        <a:lstStyle/>
        <a:p>
          <a:endParaRPr lang="en-US"/>
        </a:p>
      </dgm:t>
    </dgm:pt>
    <dgm:pt modelId="{60A025D1-AD2E-49DD-A7B3-DCBF2495E93F}" type="sibTrans" cxnId="{30345BC3-E7D5-4CCE-8518-CAFAEF6D3480}">
      <dgm:prSet/>
      <dgm:spPr/>
      <dgm:t>
        <a:bodyPr/>
        <a:lstStyle/>
        <a:p>
          <a:endParaRPr lang="en-US"/>
        </a:p>
      </dgm:t>
    </dgm:pt>
    <dgm:pt modelId="{EB1D2AF6-A047-4990-AE63-5EFBDC7D9B8F}">
      <dgm:prSet phldrT="[Text]" custT="1"/>
      <dgm:spPr/>
      <dgm:t>
        <a:bodyPr/>
        <a:lstStyle/>
        <a:p>
          <a:endParaRPr lang="en-US" sz="2300" b="1" dirty="0"/>
        </a:p>
      </dgm:t>
    </dgm:pt>
    <dgm:pt modelId="{A839ABC1-DB2D-4D50-9AE0-57292B065875}" type="sibTrans" cxnId="{09AB4C8A-72F7-4861-ADF2-BB8ED0CCD3C5}">
      <dgm:prSet/>
      <dgm:spPr>
        <a:solidFill>
          <a:srgbClr val="8C1643"/>
        </a:solidFill>
      </dgm:spPr>
      <dgm:t>
        <a:bodyPr/>
        <a:lstStyle/>
        <a:p>
          <a:endParaRPr lang="en-US"/>
        </a:p>
      </dgm:t>
    </dgm:pt>
    <dgm:pt modelId="{AA76B189-F195-4DCC-A10D-4F7D3ACE2AA6}" type="parTrans" cxnId="{09AB4C8A-72F7-4861-ADF2-BB8ED0CCD3C5}">
      <dgm:prSet/>
      <dgm:spPr/>
      <dgm:t>
        <a:bodyPr/>
        <a:lstStyle/>
        <a:p>
          <a:endParaRPr lang="en-US"/>
        </a:p>
      </dgm:t>
    </dgm:pt>
    <dgm:pt modelId="{0547C63E-C3FC-462B-8ACA-BC9FCA2A16B7}" type="pres">
      <dgm:prSet presAssocID="{695D1023-763C-483B-8BEC-DF848F3423FA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E4C89E0-BB1F-45CE-8E54-BD8F58717021}" type="pres">
      <dgm:prSet presAssocID="{03368C50-4DC7-4EAA-BCDC-51B9B35EDBEC}" presName="centerShape" presStyleLbl="node0" presStyleIdx="0" presStyleCnt="1" custScaleX="111816" custScaleY="107151" custLinFactNeighborX="394" custLinFactNeighborY="286"/>
      <dgm:spPr/>
      <dgm:t>
        <a:bodyPr/>
        <a:lstStyle/>
        <a:p>
          <a:endParaRPr lang="en-US"/>
        </a:p>
      </dgm:t>
    </dgm:pt>
    <dgm:pt modelId="{D074E1AC-025C-4C3D-A769-AC63D7A9EF2F}" type="pres">
      <dgm:prSet presAssocID="{EB1D2AF6-A047-4990-AE63-5EFBDC7D9B8F}" presName="oneComp" presStyleCnt="0"/>
      <dgm:spPr/>
    </dgm:pt>
    <dgm:pt modelId="{0F871DAC-1455-44FD-9078-C2D05CD3D658}" type="pres">
      <dgm:prSet presAssocID="{EB1D2AF6-A047-4990-AE63-5EFBDC7D9B8F}" presName="dummyConnPt" presStyleCnt="0"/>
      <dgm:spPr/>
    </dgm:pt>
    <dgm:pt modelId="{60F3310B-C7E6-478E-A657-B47E916CA1F8}" type="pres">
      <dgm:prSet presAssocID="{EB1D2AF6-A047-4990-AE63-5EFBDC7D9B8F}" presName="oneNode" presStyleLbl="node1" presStyleIdx="0" presStyleCnt="1" custScaleX="42689" custScaleY="33795" custLinFactX="-44592" custLinFactY="43133" custLinFactNeighborX="-100000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0421E8-E6DE-491B-82CF-B0B232E45721}" type="pres">
      <dgm:prSet presAssocID="{EB1D2AF6-A047-4990-AE63-5EFBDC7D9B8F}" presName="dummya" presStyleCnt="0"/>
      <dgm:spPr/>
    </dgm:pt>
    <dgm:pt modelId="{7C54804B-C992-4D8C-85C8-6205670B8EA8}" type="pres">
      <dgm:prSet presAssocID="{EB1D2AF6-A047-4990-AE63-5EFBDC7D9B8F}" presName="dummyb" presStyleCnt="0"/>
      <dgm:spPr/>
    </dgm:pt>
    <dgm:pt modelId="{7BC56898-0102-45F5-AD9C-93C680D18471}" type="pres">
      <dgm:prSet presAssocID="{EB1D2AF6-A047-4990-AE63-5EFBDC7D9B8F}" presName="dummyc" presStyleCnt="0"/>
      <dgm:spPr/>
    </dgm:pt>
    <dgm:pt modelId="{5E854AD1-E19C-429A-BA6B-C36AC684D4EC}" type="pres">
      <dgm:prSet presAssocID="{A839ABC1-DB2D-4D50-9AE0-57292B065875}" presName="singleconn" presStyleLbl="sibTrans2D1" presStyleIdx="0" presStyleCnt="1" custAng="5071922" custScaleX="79719" custScaleY="86943"/>
      <dgm:spPr/>
      <dgm:t>
        <a:bodyPr/>
        <a:lstStyle/>
        <a:p>
          <a:endParaRPr lang="en-US"/>
        </a:p>
      </dgm:t>
    </dgm:pt>
  </dgm:ptLst>
  <dgm:cxnLst>
    <dgm:cxn modelId="{81B41711-5D17-4AA8-9F39-539E73BF4D5B}" type="presOf" srcId="{EB1D2AF6-A047-4990-AE63-5EFBDC7D9B8F}" destId="{60F3310B-C7E6-478E-A657-B47E916CA1F8}" srcOrd="0" destOrd="0" presId="urn:microsoft.com/office/officeart/2005/8/layout/radial6"/>
    <dgm:cxn modelId="{28E83B78-BF77-4E4F-9A71-0363979096DE}" type="presOf" srcId="{A839ABC1-DB2D-4D50-9AE0-57292B065875}" destId="{5E854AD1-E19C-429A-BA6B-C36AC684D4EC}" srcOrd="0" destOrd="0" presId="urn:microsoft.com/office/officeart/2005/8/layout/radial6"/>
    <dgm:cxn modelId="{30345BC3-E7D5-4CCE-8518-CAFAEF6D3480}" srcId="{695D1023-763C-483B-8BEC-DF848F3423FA}" destId="{03368C50-4DC7-4EAA-BCDC-51B9B35EDBEC}" srcOrd="0" destOrd="0" parTransId="{0BF60BDA-4B11-413C-872E-285D6717A9F4}" sibTransId="{60A025D1-AD2E-49DD-A7B3-DCBF2495E93F}"/>
    <dgm:cxn modelId="{DB2E4F11-8874-4715-BA47-A657D348419C}" type="presOf" srcId="{695D1023-763C-483B-8BEC-DF848F3423FA}" destId="{0547C63E-C3FC-462B-8ACA-BC9FCA2A16B7}" srcOrd="0" destOrd="0" presId="urn:microsoft.com/office/officeart/2005/8/layout/radial6"/>
    <dgm:cxn modelId="{13A6FD88-9A99-4095-B33C-F0B1574A2ABD}" type="presOf" srcId="{03368C50-4DC7-4EAA-BCDC-51B9B35EDBEC}" destId="{7E4C89E0-BB1F-45CE-8E54-BD8F58717021}" srcOrd="0" destOrd="0" presId="urn:microsoft.com/office/officeart/2005/8/layout/radial6"/>
    <dgm:cxn modelId="{09AB4C8A-72F7-4861-ADF2-BB8ED0CCD3C5}" srcId="{03368C50-4DC7-4EAA-BCDC-51B9B35EDBEC}" destId="{EB1D2AF6-A047-4990-AE63-5EFBDC7D9B8F}" srcOrd="0" destOrd="0" parTransId="{AA76B189-F195-4DCC-A10D-4F7D3ACE2AA6}" sibTransId="{A839ABC1-DB2D-4D50-9AE0-57292B065875}"/>
    <dgm:cxn modelId="{58C02FF4-B2BE-4369-8C45-DBC1AB70D1BE}" type="presParOf" srcId="{0547C63E-C3FC-462B-8ACA-BC9FCA2A16B7}" destId="{7E4C89E0-BB1F-45CE-8E54-BD8F58717021}" srcOrd="0" destOrd="0" presId="urn:microsoft.com/office/officeart/2005/8/layout/radial6"/>
    <dgm:cxn modelId="{4F858AA2-79A6-4998-BADC-F05C7AE60815}" type="presParOf" srcId="{0547C63E-C3FC-462B-8ACA-BC9FCA2A16B7}" destId="{D074E1AC-025C-4C3D-A769-AC63D7A9EF2F}" srcOrd="1" destOrd="0" presId="urn:microsoft.com/office/officeart/2005/8/layout/radial6"/>
    <dgm:cxn modelId="{744794B8-E21E-459B-9E51-DB1B652CF688}" type="presParOf" srcId="{D074E1AC-025C-4C3D-A769-AC63D7A9EF2F}" destId="{0F871DAC-1455-44FD-9078-C2D05CD3D658}" srcOrd="0" destOrd="0" presId="urn:microsoft.com/office/officeart/2005/8/layout/radial6"/>
    <dgm:cxn modelId="{6AB6172C-D7B1-47FB-AAC0-D6C183BDE338}" type="presParOf" srcId="{D074E1AC-025C-4C3D-A769-AC63D7A9EF2F}" destId="{60F3310B-C7E6-478E-A657-B47E916CA1F8}" srcOrd="1" destOrd="0" presId="urn:microsoft.com/office/officeart/2005/8/layout/radial6"/>
    <dgm:cxn modelId="{A95D16EF-65CB-445D-BE82-CD2A1513E3B7}" type="presParOf" srcId="{0547C63E-C3FC-462B-8ACA-BC9FCA2A16B7}" destId="{930421E8-E6DE-491B-82CF-B0B232E45721}" srcOrd="2" destOrd="0" presId="urn:microsoft.com/office/officeart/2005/8/layout/radial6"/>
    <dgm:cxn modelId="{28CB1EA8-2095-4E9F-A3A9-850A6DDC740F}" type="presParOf" srcId="{0547C63E-C3FC-462B-8ACA-BC9FCA2A16B7}" destId="{7C54804B-C992-4D8C-85C8-6205670B8EA8}" srcOrd="3" destOrd="0" presId="urn:microsoft.com/office/officeart/2005/8/layout/radial6"/>
    <dgm:cxn modelId="{B232ACE3-E026-43C8-8BBE-E02FDBB4801B}" type="presParOf" srcId="{0547C63E-C3FC-462B-8ACA-BC9FCA2A16B7}" destId="{7BC56898-0102-45F5-AD9C-93C680D18471}" srcOrd="4" destOrd="0" presId="urn:microsoft.com/office/officeart/2005/8/layout/radial6"/>
    <dgm:cxn modelId="{D91953FB-C556-418A-A243-4EBB2EF3D32C}" type="presParOf" srcId="{0547C63E-C3FC-462B-8ACA-BC9FCA2A16B7}" destId="{5E854AD1-E19C-429A-BA6B-C36AC684D4EC}" srcOrd="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54AD1-E19C-429A-BA6B-C36AC684D4EC}">
      <dsp:nvSpPr>
        <dsp:cNvPr id="0" name=""/>
        <dsp:cNvSpPr/>
      </dsp:nvSpPr>
      <dsp:spPr>
        <a:xfrm rot="5071922">
          <a:off x="3100827" y="856603"/>
          <a:ext cx="3163622" cy="3450304"/>
        </a:xfrm>
        <a:prstGeom prst="blockArc">
          <a:avLst>
            <a:gd name="adj1" fmla="val 6485"/>
            <a:gd name="adj2" fmla="val 21593515"/>
            <a:gd name="adj3" fmla="val 4639"/>
          </a:avLst>
        </a:prstGeom>
        <a:solidFill>
          <a:srgbClr val="8C164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4C89E0-BB1F-45CE-8E54-BD8F58717021}">
      <dsp:nvSpPr>
        <dsp:cNvPr id="0" name=""/>
        <dsp:cNvSpPr/>
      </dsp:nvSpPr>
      <dsp:spPr>
        <a:xfrm>
          <a:off x="3673138" y="1610673"/>
          <a:ext cx="2042228" cy="1957025"/>
        </a:xfrm>
        <a:prstGeom prst="ellipse">
          <a:avLst/>
        </a:prstGeom>
        <a:solidFill>
          <a:srgbClr val="8C164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TRAVEL     &amp; TOURISM INDUSTRY</a:t>
          </a:r>
          <a:endParaRPr lang="en-US" sz="2000" b="1" kern="1200" dirty="0"/>
        </a:p>
      </dsp:txBody>
      <dsp:txXfrm>
        <a:off x="3972215" y="1897273"/>
        <a:ext cx="1444074" cy="1383825"/>
      </dsp:txXfrm>
    </dsp:sp>
    <dsp:sp modelId="{60F3310B-C7E6-478E-A657-B47E916CA1F8}">
      <dsp:nvSpPr>
        <dsp:cNvPr id="0" name=""/>
        <dsp:cNvSpPr/>
      </dsp:nvSpPr>
      <dsp:spPr>
        <a:xfrm>
          <a:off x="4495700" y="4192012"/>
          <a:ext cx="545775" cy="4320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b="1" kern="1200" dirty="0"/>
        </a:p>
      </dsp:txBody>
      <dsp:txXfrm>
        <a:off x="4575627" y="4255287"/>
        <a:ext cx="385921" cy="3055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F2D6779-F881-B144-9841-45C18AB61D34}" type="datetimeFigureOut">
              <a:rPr lang="en-US"/>
              <a:pPr>
                <a:defRPr/>
              </a:pPr>
              <a:t>10/23/12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6036CFA-AC97-A142-9BF9-FBE509C7210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8052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036CFA-AC97-A142-9BF9-FBE509C7210E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5371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036CFA-AC97-A142-9BF9-FBE509C7210E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8540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So we decided to tell the story not through one voice, but through multiple voices…of artists and </a:t>
            </a:r>
            <a:r>
              <a:rPr lang="en-US" b="1" baseline="0" dirty="0" smtClean="0"/>
              <a:t>musicians from the US and around the world, </a:t>
            </a:r>
            <a:r>
              <a:rPr lang="en-US" baseline="0" dirty="0" smtClean="0"/>
              <a:t>united in a love of of this country. </a:t>
            </a:r>
          </a:p>
          <a:p>
            <a:r>
              <a:rPr lang="en-US" baseline="0" dirty="0" smtClean="0"/>
              <a:t>Here’s a behind the scenes look at the making of the campaign….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EBE46-AC48-4923-BDA2-6630A7FCCC5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7113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----- Meeting Notes (10/2/12 14:29) -----</a:t>
            </a:r>
          </a:p>
          <a:p>
            <a:r>
              <a:rPr lang="en-US" dirty="0"/>
              <a:t>Next slide is the TV commercial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036CFA-AC97-A142-9BF9-FBE509C7210E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8192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EBE46-AC48-4923-BDA2-6630A7FCCC5C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1788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036CFA-AC97-A142-9BF9-FBE509C7210E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8142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036CFA-AC97-A142-9BF9-FBE509C7210E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6589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036CFA-AC97-A142-9BF9-FBE509C7210E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1514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036CFA-AC97-A142-9BF9-FBE509C7210E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024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036CFA-AC97-A142-9BF9-FBE509C7210E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4792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036CFA-AC97-A142-9BF9-FBE509C7210E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492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036CFA-AC97-A142-9BF9-FBE509C7210E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5471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036CFA-AC97-A142-9BF9-FBE509C7210E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8859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036CFA-AC97-A142-9BF9-FBE509C7210E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7786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036CFA-AC97-A142-9BF9-FBE509C7210E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06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036CFA-AC97-A142-9BF9-FBE509C7210E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9678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036CFA-AC97-A142-9BF9-FBE509C7210E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4200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be replaced with a map that adds countries we launched, next 6 and then the remaining 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EBE46-AC48-4923-BDA2-6630A7FCCC5C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707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036CFA-AC97-A142-9BF9-FBE509C7210E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7068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C4428B-0825-1B49-AFDB-110121F0DB50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3548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036CFA-AC97-A142-9BF9-FBE509C7210E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7385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036CFA-AC97-A142-9BF9-FBE509C7210E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635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036CFA-AC97-A142-9BF9-FBE509C7210E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3947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036CFA-AC97-A142-9BF9-FBE509C7210E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1014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036CFA-AC97-A142-9BF9-FBE509C7210E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4744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036CFA-AC97-A142-9BF9-FBE509C7210E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0108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036CFA-AC97-A142-9BF9-FBE509C7210E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9667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036CFA-AC97-A142-9BF9-FBE509C7210E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15972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036CFA-AC97-A142-9BF9-FBE509C7210E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41843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036CFA-AC97-A142-9BF9-FBE509C7210E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89209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036CFA-AC97-A142-9BF9-FBE509C7210E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86982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036CFA-AC97-A142-9BF9-FBE509C7210E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09105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036CFA-AC97-A142-9BF9-FBE509C7210E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1321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036CFA-AC97-A142-9BF9-FBE509C7210E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94018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036CFA-AC97-A142-9BF9-FBE509C7210E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38482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036CFA-AC97-A142-9BF9-FBE509C7210E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45469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036CFA-AC97-A142-9BF9-FBE509C7210E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93104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036CFA-AC97-A142-9BF9-FBE509C7210E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40611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(10/18/12 15:07) -----</a:t>
            </a:r>
          </a:p>
          <a:p>
            <a:r>
              <a:rPr lang="en-US"/>
              <a:t>These are two of my favorite photos in the entire presentation.  Frank posted this photo on our UK page showing how Superman is a global phenom.  Is Sandra from Niland's Cafe and Colo Motel here today?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036CFA-AC97-A142-9BF9-FBE509C7210E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48254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036CFA-AC97-A142-9BF9-FBE509C7210E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94569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036CFA-AC97-A142-9BF9-FBE509C7210E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13731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036CFA-AC97-A142-9BF9-FBE509C7210E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20736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036CFA-AC97-A142-9BF9-FBE509C7210E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29901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036CFA-AC97-A142-9BF9-FBE509C7210E}" type="slidenum">
              <a:rPr lang="en-US" smtClean="0"/>
              <a:pPr>
                <a:defRPr/>
              </a:pPr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076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036CFA-AC97-A142-9BF9-FBE509C7210E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3281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036CFA-AC97-A142-9BF9-FBE509C7210E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7841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036CFA-AC97-A142-9BF9-FBE509C7210E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1603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036CFA-AC97-A142-9BF9-FBE509C7210E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9640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036CFA-AC97-A142-9BF9-FBE509C7210E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555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Relationship Id="rId3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simple dot pic cov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3938" y="0"/>
            <a:ext cx="30400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USA_vert_url_p1_rgb_72_lrg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463" y="5010150"/>
            <a:ext cx="2590800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4444" y="1783278"/>
            <a:ext cx="5489929" cy="731158"/>
          </a:xfrm>
        </p:spPr>
        <p:txBody>
          <a:bodyPr anchor="b">
            <a:noAutofit/>
          </a:bodyPr>
          <a:lstStyle>
            <a:lvl1pPr algn="l">
              <a:lnSpc>
                <a:spcPts val="5000"/>
              </a:lnSpc>
              <a:defRPr sz="4800">
                <a:solidFill>
                  <a:srgbClr val="59595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4444" y="2522682"/>
            <a:ext cx="5489929" cy="700173"/>
          </a:xfrm>
        </p:spPr>
        <p:txBody>
          <a:bodyPr>
            <a:noAutofit/>
          </a:bodyPr>
          <a:lstStyle>
            <a:lvl1pPr marL="0" indent="0" algn="l">
              <a:lnSpc>
                <a:spcPts val="3000"/>
              </a:lnSpc>
              <a:spcBef>
                <a:spcPts val="0"/>
              </a:spcBef>
              <a:buNone/>
              <a:defRPr sz="2800">
                <a:solidFill>
                  <a:srgbClr val="59595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494444" y="3853366"/>
            <a:ext cx="5246687" cy="947738"/>
          </a:xfrm>
        </p:spPr>
        <p:txBody>
          <a:bodyPr anchor="ctr">
            <a:normAutofit/>
          </a:bodyPr>
          <a:lstStyle>
            <a:lvl1pPr algn="l">
              <a:buFontTx/>
              <a:buNone/>
              <a:defRPr sz="17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2380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orner grid_lg_pal2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0863" y="5222875"/>
            <a:ext cx="973137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 userDrawn="1"/>
        </p:nvSpPr>
        <p:spPr bwMode="auto">
          <a:xfrm>
            <a:off x="457200" y="6470650"/>
            <a:ext cx="13462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000" dirty="0" smtClean="0">
                <a:cs typeface="Arial" charset="0"/>
              </a:rPr>
              <a:t>Brand USA  </a:t>
            </a:r>
            <a:r>
              <a:rPr lang="en-US" sz="1000" dirty="0" smtClean="0">
                <a:solidFill>
                  <a:srgbClr val="8A1643"/>
                </a:solidFill>
                <a:cs typeface="Arial" charset="0"/>
              </a:rPr>
              <a:t>•</a:t>
            </a:r>
            <a:r>
              <a:rPr lang="en-US" sz="1000" dirty="0" smtClean="0">
                <a:solidFill>
                  <a:srgbClr val="A3A3A3"/>
                </a:solidFill>
                <a:cs typeface="Arial" charset="0"/>
              </a:rPr>
              <a:t>  </a:t>
            </a:r>
            <a:fld id="{D87D7A1F-59AA-5A4D-84B0-A2AB39F46166}" type="slidenum">
              <a:rPr lang="en-US" sz="1000" smtClean="0">
                <a:solidFill>
                  <a:srgbClr val="595959"/>
                </a:solidFill>
                <a:cs typeface="Arial" charset="0"/>
              </a:rPr>
              <a:pPr>
                <a:defRPr/>
              </a:pPr>
              <a:t>‹#›</a:t>
            </a:fld>
            <a:endParaRPr lang="en-US" sz="1000" dirty="0" smtClean="0">
              <a:solidFill>
                <a:srgbClr val="595959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812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simple dot pic cov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3040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USA_vert_url_p1_rgb_72_lrg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2863" y="5010150"/>
            <a:ext cx="2590800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2552" y="3688336"/>
            <a:ext cx="5609930" cy="1357029"/>
          </a:xfrm>
        </p:spPr>
        <p:txBody>
          <a:bodyPr anchor="ctr">
            <a:noAutofit/>
          </a:bodyPr>
          <a:lstStyle>
            <a:lvl1pPr algn="l">
              <a:lnSpc>
                <a:spcPts val="5000"/>
              </a:lnSpc>
              <a:defRPr sz="4800" b="1" cap="none">
                <a:solidFill>
                  <a:srgbClr val="595959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4456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 flipV="1">
            <a:off x="609600" y="1201738"/>
            <a:ext cx="7924800" cy="17462"/>
          </a:xfrm>
          <a:prstGeom prst="line">
            <a:avLst/>
          </a:prstGeom>
          <a:ln>
            <a:solidFill>
              <a:srgbClr val="67B7C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Oval 4"/>
          <p:cNvSpPr/>
          <p:nvPr userDrawn="1"/>
        </p:nvSpPr>
        <p:spPr>
          <a:xfrm>
            <a:off x="8534400" y="1143000"/>
            <a:ext cx="117475" cy="117475"/>
          </a:xfrm>
          <a:prstGeom prst="ellipse">
            <a:avLst/>
          </a:prstGeom>
          <a:solidFill>
            <a:srgbClr val="FBA70A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389" tIns="45695" rIns="91389" bIns="4569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07676-55CD-4443-8ED5-74BBEFBF0CAB}" type="datetime1">
              <a:rPr lang="en-US"/>
              <a:pPr>
                <a:defRPr/>
              </a:pPr>
              <a:t>10/23/12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79D59-9BF8-B244-A611-AA29F17466D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6242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onlydots-lighter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 userDrawn="1"/>
        </p:nvCxnSpPr>
        <p:spPr>
          <a:xfrm flipV="1">
            <a:off x="609600" y="3335338"/>
            <a:ext cx="7924800" cy="17462"/>
          </a:xfrm>
          <a:prstGeom prst="line">
            <a:avLst/>
          </a:prstGeom>
          <a:ln>
            <a:solidFill>
              <a:srgbClr val="67B7C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Oval 4"/>
          <p:cNvSpPr/>
          <p:nvPr userDrawn="1"/>
        </p:nvSpPr>
        <p:spPr>
          <a:xfrm>
            <a:off x="8534400" y="3276600"/>
            <a:ext cx="117475" cy="117475"/>
          </a:xfrm>
          <a:prstGeom prst="ellipse">
            <a:avLst/>
          </a:prstGeom>
          <a:solidFill>
            <a:srgbClr val="EB7F25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389" tIns="45695" rIns="91389" bIns="4569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1143000"/>
          </a:xfrm>
        </p:spPr>
        <p:txBody>
          <a:bodyPr/>
          <a:lstStyle>
            <a:lvl1pPr algn="ctr">
              <a:defRPr>
                <a:solidFill>
                  <a:srgbClr val="7F7F7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BA75D-AD70-6148-9EEB-C8AEE3BE1D13}" type="datetime1">
              <a:rPr lang="en-US"/>
              <a:pPr>
                <a:defRPr/>
              </a:pPr>
              <a:t>10/23/12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D584D-ECAA-394F-9E02-44ABFEA3AC1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1480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5916"/>
          </a:xfrm>
        </p:spPr>
        <p:txBody>
          <a:bodyPr anchor="t">
            <a:normAutofit/>
          </a:bodyPr>
          <a:lstStyle>
            <a:lvl1pPr algn="l">
              <a:defRPr sz="3600" b="1">
                <a:solidFill>
                  <a:schemeClr val="tx1">
                    <a:lumMod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065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5916"/>
          </a:xfrm>
        </p:spPr>
        <p:txBody>
          <a:bodyPr anchor="t">
            <a:normAutofit/>
          </a:bodyPr>
          <a:lstStyle>
            <a:lvl1pPr algn="l">
              <a:defRPr sz="3600" b="1">
                <a:solidFill>
                  <a:schemeClr val="tx1">
                    <a:lumMod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414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simple dot pic cov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3938" y="0"/>
            <a:ext cx="30400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USA_vert_url_p1_rgb_72_lrg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463" y="5010150"/>
            <a:ext cx="2590800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4444" y="1783278"/>
            <a:ext cx="5489929" cy="731158"/>
          </a:xfrm>
        </p:spPr>
        <p:txBody>
          <a:bodyPr anchor="b">
            <a:noAutofit/>
          </a:bodyPr>
          <a:lstStyle>
            <a:lvl1pPr algn="l">
              <a:lnSpc>
                <a:spcPts val="5000"/>
              </a:lnSpc>
              <a:defRPr sz="4800">
                <a:solidFill>
                  <a:srgbClr val="59595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4444" y="2522682"/>
            <a:ext cx="5489929" cy="700173"/>
          </a:xfrm>
        </p:spPr>
        <p:txBody>
          <a:bodyPr>
            <a:noAutofit/>
          </a:bodyPr>
          <a:lstStyle>
            <a:lvl1pPr marL="0" indent="0" algn="l">
              <a:lnSpc>
                <a:spcPts val="3000"/>
              </a:lnSpc>
              <a:spcBef>
                <a:spcPts val="0"/>
              </a:spcBef>
              <a:buNone/>
              <a:defRPr sz="2800">
                <a:solidFill>
                  <a:srgbClr val="59595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494444" y="3853366"/>
            <a:ext cx="5246687" cy="947738"/>
          </a:xfrm>
        </p:spPr>
        <p:txBody>
          <a:bodyPr anchor="ctr">
            <a:normAutofit/>
          </a:bodyPr>
          <a:lstStyle>
            <a:lvl1pPr>
              <a:buFontTx/>
              <a:buNone/>
              <a:defRPr sz="1700">
                <a:solidFill>
                  <a:srgbClr val="474747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2195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simple dot pic cov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3938" y="0"/>
            <a:ext cx="30400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USA_vert_url_p1_rgb_72_lrg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463" y="5010150"/>
            <a:ext cx="2590800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4444" y="1783278"/>
            <a:ext cx="5489929" cy="731158"/>
          </a:xfrm>
        </p:spPr>
        <p:txBody>
          <a:bodyPr anchor="b">
            <a:noAutofit/>
          </a:bodyPr>
          <a:lstStyle>
            <a:lvl1pPr algn="l">
              <a:lnSpc>
                <a:spcPts val="5000"/>
              </a:lnSpc>
              <a:defRPr sz="4800">
                <a:solidFill>
                  <a:srgbClr val="59595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4444" y="2522682"/>
            <a:ext cx="5489929" cy="700173"/>
          </a:xfrm>
        </p:spPr>
        <p:txBody>
          <a:bodyPr>
            <a:noAutofit/>
          </a:bodyPr>
          <a:lstStyle>
            <a:lvl1pPr marL="0" indent="0" algn="l">
              <a:lnSpc>
                <a:spcPts val="3000"/>
              </a:lnSpc>
              <a:spcBef>
                <a:spcPts val="0"/>
              </a:spcBef>
              <a:buNone/>
              <a:defRPr sz="2800">
                <a:solidFill>
                  <a:srgbClr val="59595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494444" y="3853366"/>
            <a:ext cx="5246687" cy="947738"/>
          </a:xfrm>
        </p:spPr>
        <p:txBody>
          <a:bodyPr anchor="ctr">
            <a:normAutofit/>
          </a:bodyPr>
          <a:lstStyle>
            <a:lvl1pPr>
              <a:buFontTx/>
              <a:buNone/>
              <a:defRPr sz="1700">
                <a:solidFill>
                  <a:srgbClr val="474747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0234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orner grid_lg_pal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0863" y="5222875"/>
            <a:ext cx="973137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457200" y="6470650"/>
            <a:ext cx="13462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000" dirty="0" smtClean="0">
                <a:cs typeface="Arial" charset="0"/>
              </a:rPr>
              <a:t>Brand USA  </a:t>
            </a:r>
            <a:r>
              <a:rPr lang="en-US" sz="1000" dirty="0" smtClean="0">
                <a:solidFill>
                  <a:srgbClr val="8A1643"/>
                </a:solidFill>
                <a:cs typeface="Arial" charset="0"/>
              </a:rPr>
              <a:t>•</a:t>
            </a:r>
            <a:r>
              <a:rPr lang="en-US" sz="1000" dirty="0" smtClean="0">
                <a:solidFill>
                  <a:srgbClr val="A3A3A3"/>
                </a:solidFill>
                <a:cs typeface="Arial" charset="0"/>
              </a:rPr>
              <a:t>  </a:t>
            </a:r>
            <a:fld id="{B7333D37-A7B3-CC44-A94D-94E28FEC6A0E}" type="slidenum">
              <a:rPr lang="en-US" sz="1000" smtClean="0">
                <a:solidFill>
                  <a:srgbClr val="595959"/>
                </a:solidFill>
                <a:cs typeface="Arial" charset="0"/>
              </a:rPr>
              <a:pPr>
                <a:defRPr/>
              </a:pPr>
              <a:t>‹#›</a:t>
            </a:fld>
            <a:endParaRPr lang="en-US" sz="1000" dirty="0" smtClean="0">
              <a:solidFill>
                <a:srgbClr val="595959"/>
              </a:solidFill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5916"/>
          </a:xfrm>
        </p:spPr>
        <p:txBody>
          <a:bodyPr>
            <a:normAutofit/>
          </a:bodyPr>
          <a:lstStyle>
            <a:lvl1pPr algn="l">
              <a:defRPr sz="3600" b="1">
                <a:solidFill>
                  <a:srgbClr val="8C1643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3141"/>
            <a:ext cx="8229600" cy="5203363"/>
          </a:xfrm>
        </p:spPr>
        <p:txBody>
          <a:bodyPr>
            <a:normAutofit/>
          </a:bodyPr>
          <a:lstStyle>
            <a:lvl1pPr marL="0" indent="-228600">
              <a:lnSpc>
                <a:spcPct val="100000"/>
              </a:lnSpc>
              <a:buClr>
                <a:schemeClr val="tx1">
                  <a:lumMod val="65000"/>
                  <a:lumOff val="35000"/>
                </a:schemeClr>
              </a:buClr>
              <a:buSzPct val="100000"/>
              <a:defRPr sz="2100">
                <a:solidFill>
                  <a:srgbClr val="474747"/>
                </a:solidFill>
                <a:latin typeface="Arial"/>
                <a:cs typeface="Arial"/>
              </a:defRPr>
            </a:lvl1pPr>
            <a:lvl2pPr marL="457200" indent="-228600">
              <a:buSzPct val="100000"/>
              <a:buFont typeface="Arial"/>
              <a:buChar char="•"/>
              <a:defRPr sz="1700">
                <a:solidFill>
                  <a:srgbClr val="474747"/>
                </a:solidFill>
                <a:latin typeface="Arial"/>
                <a:cs typeface="Arial"/>
              </a:defRPr>
            </a:lvl2pPr>
            <a:lvl3pPr marL="685800">
              <a:defRPr sz="1700" i="1">
                <a:solidFill>
                  <a:srgbClr val="474747"/>
                </a:solidFill>
                <a:latin typeface="Arial"/>
                <a:cs typeface="Arial"/>
              </a:defRPr>
            </a:lvl3pPr>
            <a:lvl4pPr marL="914400">
              <a:buSzPct val="100000"/>
              <a:buFont typeface="Arial"/>
              <a:buChar char="•"/>
              <a:defRPr sz="1500" b="0" i="0" normalizeH="0">
                <a:solidFill>
                  <a:srgbClr val="474747"/>
                </a:solidFill>
                <a:latin typeface="Arial"/>
                <a:cs typeface="Arial"/>
              </a:defRPr>
            </a:lvl4pPr>
            <a:lvl5pPr marL="1143000">
              <a:lnSpc>
                <a:spcPct val="100000"/>
              </a:lnSpc>
              <a:buFont typeface="Lucida Grande"/>
              <a:buChar char="–"/>
              <a:defRPr sz="1500" i="1">
                <a:solidFill>
                  <a:srgbClr val="474747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7200" y="1050554"/>
            <a:ext cx="82296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9018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simple dot pic cov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3938" y="0"/>
            <a:ext cx="30400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444" y="2418296"/>
            <a:ext cx="7123477" cy="3105508"/>
          </a:xfrm>
        </p:spPr>
        <p:txBody>
          <a:bodyPr anchor="ctr">
            <a:noAutofit/>
          </a:bodyPr>
          <a:lstStyle>
            <a:lvl1pPr algn="l">
              <a:lnSpc>
                <a:spcPts val="5000"/>
              </a:lnSpc>
              <a:defRPr sz="4800" b="1" cap="none">
                <a:solidFill>
                  <a:srgbClr val="59595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609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imple dot pic cov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103938" y="0"/>
            <a:ext cx="30400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444" y="1992050"/>
            <a:ext cx="5609930" cy="1845798"/>
          </a:xfrm>
        </p:spPr>
        <p:txBody>
          <a:bodyPr anchor="b">
            <a:noAutofit/>
          </a:bodyPr>
          <a:lstStyle>
            <a:lvl1pPr algn="l">
              <a:lnSpc>
                <a:spcPts val="5000"/>
              </a:lnSpc>
              <a:defRPr sz="4800" b="1" cap="none">
                <a:solidFill>
                  <a:srgbClr val="59595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494444" y="3898741"/>
            <a:ext cx="6611999" cy="1433688"/>
          </a:xfrm>
        </p:spPr>
        <p:txBody>
          <a:bodyPr>
            <a:noAutofit/>
          </a:bodyPr>
          <a:lstStyle>
            <a:lvl1pPr marL="0" indent="-228600" algn="l">
              <a:lnSpc>
                <a:spcPts val="3000"/>
              </a:lnSpc>
              <a:spcBef>
                <a:spcPts val="0"/>
              </a:spcBef>
              <a:buFont typeface="Arial"/>
              <a:buChar char="•"/>
              <a:defRPr sz="2800">
                <a:solidFill>
                  <a:srgbClr val="59595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256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imple dot pic cov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3938" y="0"/>
            <a:ext cx="30400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444" y="1992050"/>
            <a:ext cx="5609930" cy="1845798"/>
          </a:xfrm>
        </p:spPr>
        <p:txBody>
          <a:bodyPr anchor="b">
            <a:noAutofit/>
          </a:bodyPr>
          <a:lstStyle>
            <a:lvl1pPr algn="l">
              <a:lnSpc>
                <a:spcPts val="5000"/>
              </a:lnSpc>
              <a:defRPr sz="4800" b="1" cap="none">
                <a:solidFill>
                  <a:srgbClr val="59595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494444" y="3898741"/>
            <a:ext cx="6611999" cy="1433688"/>
          </a:xfrm>
        </p:spPr>
        <p:txBody>
          <a:bodyPr>
            <a:noAutofit/>
          </a:bodyPr>
          <a:lstStyle>
            <a:lvl1pPr marL="0" indent="-228600" algn="l">
              <a:lnSpc>
                <a:spcPts val="3000"/>
              </a:lnSpc>
              <a:spcBef>
                <a:spcPts val="0"/>
              </a:spcBef>
              <a:buFont typeface="Arial"/>
              <a:buChar char="•"/>
              <a:defRPr sz="2800">
                <a:solidFill>
                  <a:srgbClr val="59595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387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orner grid_lg_pal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0863" y="5222875"/>
            <a:ext cx="973137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457200" y="6470650"/>
            <a:ext cx="13462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000" dirty="0" smtClean="0">
                <a:cs typeface="Arial" charset="0"/>
              </a:rPr>
              <a:t>Brand USA  </a:t>
            </a:r>
            <a:r>
              <a:rPr lang="en-US" sz="1000" dirty="0" smtClean="0">
                <a:solidFill>
                  <a:srgbClr val="8A1643"/>
                </a:solidFill>
                <a:cs typeface="Arial" charset="0"/>
              </a:rPr>
              <a:t>•</a:t>
            </a:r>
            <a:r>
              <a:rPr lang="en-US" sz="1000" dirty="0" smtClean="0">
                <a:solidFill>
                  <a:srgbClr val="A3A3A3"/>
                </a:solidFill>
                <a:cs typeface="Arial" charset="0"/>
              </a:rPr>
              <a:t>  </a:t>
            </a:r>
            <a:fld id="{CF61B395-28AC-C54A-A4E6-B67C1AC27287}" type="slidenum">
              <a:rPr lang="en-US" sz="1000" smtClean="0">
                <a:solidFill>
                  <a:srgbClr val="595959"/>
                </a:solidFill>
                <a:cs typeface="Arial" charset="0"/>
              </a:rPr>
              <a:pPr>
                <a:defRPr/>
              </a:pPr>
              <a:t>‹#›</a:t>
            </a:fld>
            <a:endParaRPr lang="en-US" sz="1000" dirty="0" smtClean="0">
              <a:solidFill>
                <a:srgbClr val="595959"/>
              </a:solidFill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50958"/>
            <a:ext cx="4038600" cy="484041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100"/>
            </a:lvl1pPr>
            <a:lvl2pPr>
              <a:defRPr sz="17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50958"/>
            <a:ext cx="4038600" cy="484041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100"/>
            </a:lvl1pPr>
            <a:lvl2pPr>
              <a:defRPr sz="17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212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rner grid_lg_pal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0863" y="5222875"/>
            <a:ext cx="973137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457200" y="6470650"/>
            <a:ext cx="13462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000" dirty="0" smtClean="0">
                <a:cs typeface="Arial" charset="0"/>
              </a:rPr>
              <a:t>Brand USA  </a:t>
            </a:r>
            <a:r>
              <a:rPr lang="en-US" sz="1000" dirty="0" smtClean="0">
                <a:solidFill>
                  <a:srgbClr val="8A1643"/>
                </a:solidFill>
                <a:cs typeface="Arial" charset="0"/>
              </a:rPr>
              <a:t>•</a:t>
            </a:r>
            <a:r>
              <a:rPr lang="en-US" sz="1000" dirty="0" smtClean="0">
                <a:solidFill>
                  <a:srgbClr val="A3A3A3"/>
                </a:solidFill>
                <a:cs typeface="Arial" charset="0"/>
              </a:rPr>
              <a:t>  </a:t>
            </a:r>
            <a:fld id="{C37E340A-FACF-9247-9890-79317F391C21}" type="slidenum">
              <a:rPr lang="en-US" sz="1000" smtClean="0">
                <a:solidFill>
                  <a:srgbClr val="595959"/>
                </a:solidFill>
                <a:cs typeface="Arial" charset="0"/>
              </a:rPr>
              <a:pPr>
                <a:defRPr/>
              </a:pPr>
              <a:t>‹#›</a:t>
            </a:fld>
            <a:endParaRPr lang="en-US" sz="1000" dirty="0" smtClean="0">
              <a:solidFill>
                <a:srgbClr val="595959"/>
              </a:solidFill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893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31900"/>
            <a:ext cx="8229600" cy="499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0867A34-D931-1447-9DC9-FD2AE6FA7B71}" type="datetimeFigureOut">
              <a:rPr lang="en-US"/>
              <a:pPr>
                <a:defRPr/>
              </a:pPr>
              <a:t>10/23/12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75336CF-5B24-764A-B223-CB7157A5AB0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  <p:sldLayoutId id="2147483796" r:id="rId13"/>
    <p:sldLayoutId id="2147483838" r:id="rId14"/>
    <p:sldLayoutId id="2147483869" r:id="rId15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8C1643"/>
          </a:solidFill>
          <a:latin typeface="Arial"/>
          <a:ea typeface="ＭＳ Ｐゴシック" charset="0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8C1643"/>
          </a:solidFill>
          <a:latin typeface="Arial" charset="0"/>
          <a:ea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8C1643"/>
          </a:solidFill>
          <a:latin typeface="Arial" charset="0"/>
          <a:ea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8C1643"/>
          </a:solidFill>
          <a:latin typeface="Arial" charset="0"/>
          <a:ea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8C1643"/>
          </a:solidFill>
          <a:latin typeface="Arial" charset="0"/>
          <a:ea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600" b="1">
          <a:solidFill>
            <a:srgbClr val="8C1643"/>
          </a:solidFill>
          <a:latin typeface="Arial" charset="0"/>
          <a:ea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600" b="1">
          <a:solidFill>
            <a:srgbClr val="8C1643"/>
          </a:solidFill>
          <a:latin typeface="Arial" charset="0"/>
          <a:ea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600" b="1">
          <a:solidFill>
            <a:srgbClr val="8C1643"/>
          </a:solidFill>
          <a:latin typeface="Arial" charset="0"/>
          <a:ea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600" b="1">
          <a:solidFill>
            <a:srgbClr val="8C1643"/>
          </a:solidFill>
          <a:latin typeface="Arial" charset="0"/>
          <a:ea typeface="ＭＳ Ｐゴシック" charset="0"/>
        </a:defRPr>
      </a:lvl9pPr>
    </p:titleStyle>
    <p:bodyStyle>
      <a:lvl1pPr marL="228600" indent="-228600" algn="l" defTabSz="457200" rtl="0" eaLnBrk="0" fontAlgn="base" hangingPunct="0">
        <a:spcBef>
          <a:spcPts val="800"/>
        </a:spcBef>
        <a:spcAft>
          <a:spcPct val="0"/>
        </a:spcAft>
        <a:defRPr sz="2100" kern="1200">
          <a:solidFill>
            <a:srgbClr val="474747"/>
          </a:solidFill>
          <a:latin typeface="Arial"/>
          <a:ea typeface="ＭＳ Ｐゴシック" charset="0"/>
          <a:cs typeface="Arial"/>
        </a:defRPr>
      </a:lvl1pPr>
      <a:lvl2pPr marL="457200" indent="-228600" algn="l" defTabSz="457200" rtl="0" eaLnBrk="0" fontAlgn="base" hangingPunct="0">
        <a:spcBef>
          <a:spcPts val="800"/>
        </a:spcBef>
        <a:spcAft>
          <a:spcPct val="0"/>
        </a:spcAft>
        <a:buFont typeface="Arial" charset="0"/>
        <a:buChar char="•"/>
        <a:defRPr sz="1700" kern="1200">
          <a:solidFill>
            <a:srgbClr val="474747"/>
          </a:solidFill>
          <a:latin typeface="Arial"/>
          <a:ea typeface="ＭＳ Ｐゴシック" charset="0"/>
          <a:cs typeface="Arial"/>
        </a:defRPr>
      </a:lvl2pPr>
      <a:lvl3pPr marL="685800" indent="-228600" algn="l" defTabSz="457200" rtl="0" eaLnBrk="0" fontAlgn="base" hangingPunct="0">
        <a:spcBef>
          <a:spcPts val="800"/>
        </a:spcBef>
        <a:spcAft>
          <a:spcPct val="0"/>
        </a:spcAft>
        <a:buFont typeface="Lucida Grande" charset="0"/>
        <a:buChar char="–"/>
        <a:defRPr sz="1700" i="1" kern="1200">
          <a:solidFill>
            <a:srgbClr val="474747"/>
          </a:solidFill>
          <a:latin typeface="Arial"/>
          <a:ea typeface="ＭＳ Ｐゴシック" charset="0"/>
          <a:cs typeface="Arial"/>
        </a:defRPr>
      </a:lvl3pPr>
      <a:lvl4pPr marL="914400" indent="-228600" algn="l" defTabSz="457200" rtl="0" eaLnBrk="0" fontAlgn="base" hangingPunct="0">
        <a:spcBef>
          <a:spcPts val="800"/>
        </a:spcBef>
        <a:spcAft>
          <a:spcPct val="0"/>
        </a:spcAft>
        <a:buFont typeface="Arial" charset="0"/>
        <a:buChar char="•"/>
        <a:defRPr sz="1400" kern="1200">
          <a:solidFill>
            <a:srgbClr val="474747"/>
          </a:solidFill>
          <a:latin typeface="Arial"/>
          <a:ea typeface="ＭＳ Ｐゴシック" charset="0"/>
          <a:cs typeface="Arial"/>
        </a:defRPr>
      </a:lvl4pPr>
      <a:lvl5pPr marL="1143000" indent="-228600" algn="l" defTabSz="457200" rtl="0" eaLnBrk="0" fontAlgn="base" hangingPunct="0">
        <a:spcBef>
          <a:spcPts val="800"/>
        </a:spcBef>
        <a:spcAft>
          <a:spcPct val="0"/>
        </a:spcAft>
        <a:buFont typeface="Lucida Grande" charset="0"/>
        <a:buChar char="–"/>
        <a:defRPr sz="1400" i="1" kern="1200">
          <a:solidFill>
            <a:srgbClr val="474747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microsoft.com/office/2007/relationships/hdphoto" Target="../media/hdphoto6.wdp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4" Type="http://schemas.openxmlformats.org/officeDocument/2006/relationships/image" Target="../media/image44.jpe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8" Type="http://schemas.openxmlformats.org/officeDocument/2006/relationships/image" Target="../media/image57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8" Type="http://schemas.openxmlformats.org/officeDocument/2006/relationships/image" Target="../media/image63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8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9.jpeg"/><Relationship Id="rId3" Type="http://schemas.openxmlformats.org/officeDocument/2006/relationships/image" Target="../media/image7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13.jpeg"/><Relationship Id="rId9" Type="http://schemas.openxmlformats.org/officeDocument/2006/relationships/image" Target="../media/image14.jpeg"/><Relationship Id="rId10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microsoft.com/office/2007/relationships/hdphoto" Target="../media/hdphoto7.wdp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4" Type="http://schemas.openxmlformats.org/officeDocument/2006/relationships/image" Target="../media/image74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3.jpeg"/><Relationship Id="rId3" Type="http://schemas.openxmlformats.org/officeDocument/2006/relationships/image" Target="../media/image75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3.jpeg"/><Relationship Id="rId3" Type="http://schemas.openxmlformats.org/officeDocument/2006/relationships/image" Target="../media/image7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7" Type="http://schemas.openxmlformats.org/officeDocument/2006/relationships/image" Target="../media/image8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82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4" Type="http://schemas.openxmlformats.org/officeDocument/2006/relationships/image" Target="../media/image18.jpe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4" Type="http://schemas.openxmlformats.org/officeDocument/2006/relationships/image" Target="../media/image84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85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mailto:khanson@thebrandusa.com" TargetMode="External"/><Relationship Id="rId4" Type="http://schemas.openxmlformats.org/officeDocument/2006/relationships/image" Target="../media/image86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87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8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9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9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ti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9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4" Type="http://schemas.openxmlformats.org/officeDocument/2006/relationships/image" Target="../media/image101.png"/><Relationship Id="rId5" Type="http://schemas.openxmlformats.org/officeDocument/2006/relationships/image" Target="../media/image102.jpeg"/><Relationship Id="rId6" Type="http://schemas.openxmlformats.org/officeDocument/2006/relationships/image" Target="../media/image103.png"/><Relationship Id="rId7" Type="http://schemas.openxmlformats.org/officeDocument/2006/relationships/image" Target="../media/image104.png"/><Relationship Id="rId8" Type="http://schemas.openxmlformats.org/officeDocument/2006/relationships/image" Target="../media/image105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9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6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7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7.jpeg"/><Relationship Id="rId5" Type="http://schemas.microsoft.com/office/2007/relationships/hdphoto" Target="../media/hdphoto3.wdp"/><Relationship Id="rId6" Type="http://schemas.openxmlformats.org/officeDocument/2006/relationships/image" Target="../media/image28.jpeg"/><Relationship Id="rId7" Type="http://schemas.microsoft.com/office/2007/relationships/hdphoto" Target="../media/hdphoto4.wdp"/><Relationship Id="rId8" Type="http://schemas.openxmlformats.org/officeDocument/2006/relationships/image" Target="../media/image29.jpeg"/><Relationship Id="rId9" Type="http://schemas.microsoft.com/office/2007/relationships/hdphoto" Target="../media/hdphoto5.wdp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ctrTitle"/>
          </p:nvPr>
        </p:nvSpPr>
        <p:spPr>
          <a:xfrm>
            <a:off x="522909" y="2423775"/>
            <a:ext cx="4586885" cy="1970579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pc="-30" dirty="0" smtClean="0">
                <a:solidFill>
                  <a:srgbClr val="8C1643"/>
                </a:solidFill>
              </a:rPr>
              <a:t>Brand USA</a:t>
            </a:r>
            <a:r>
              <a:rPr lang="en-US" dirty="0" smtClean="0">
                <a:latin typeface="Arial" charset="0"/>
              </a:rPr>
              <a:t/>
            </a:r>
            <a:br>
              <a:rPr lang="en-US" dirty="0" smtClean="0">
                <a:latin typeface="Arial" charset="0"/>
              </a:rPr>
            </a:br>
            <a:r>
              <a:rPr lang="en-US" sz="3200" dirty="0" smtClean="0">
                <a:latin typeface="Arial" charset="0"/>
              </a:rPr>
              <a:t/>
            </a:r>
            <a:br>
              <a:rPr lang="en-US" sz="3200" dirty="0" smtClean="0">
                <a:latin typeface="Arial" charset="0"/>
              </a:rPr>
            </a:br>
            <a:r>
              <a:rPr lang="en-US" sz="4400" dirty="0" smtClean="0">
                <a:latin typeface="Arial" charset="0"/>
              </a:rPr>
              <a:t>50 States, </a:t>
            </a:r>
            <a:br>
              <a:rPr lang="en-US" sz="4400" dirty="0" smtClean="0">
                <a:latin typeface="Arial" charset="0"/>
              </a:rPr>
            </a:br>
            <a:r>
              <a:rPr lang="en-US" sz="4400" dirty="0" smtClean="0">
                <a:latin typeface="Arial" charset="0"/>
              </a:rPr>
              <a:t>5 Territories, </a:t>
            </a:r>
            <a:br>
              <a:rPr lang="en-US" sz="4400" dirty="0" smtClean="0">
                <a:latin typeface="Arial" charset="0"/>
              </a:rPr>
            </a:br>
            <a:r>
              <a:rPr lang="en-US" sz="4400" dirty="0" smtClean="0">
                <a:latin typeface="Arial" charset="0"/>
              </a:rPr>
              <a:t>1 United Effort</a:t>
            </a:r>
            <a:endParaRPr lang="en-US" dirty="0">
              <a:latin typeface="Arial" charset="0"/>
            </a:endParaRPr>
          </a:p>
        </p:txBody>
      </p:sp>
      <p:sp>
        <p:nvSpPr>
          <p:cNvPr id="20482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22909" y="4258653"/>
            <a:ext cx="6316948" cy="947737"/>
          </a:xfrm>
        </p:spPr>
        <p:txBody>
          <a:bodyPr/>
          <a:lstStyle/>
          <a:p>
            <a:pPr marL="0" indent="0" eaLnBrk="1" hangingPunct="1"/>
            <a:r>
              <a:rPr lang="en-US" dirty="0" smtClean="0">
                <a:latin typeface="Arial" charset="0"/>
              </a:rPr>
              <a:t>October 2012 – Keri Hanson, Brand USA, @</a:t>
            </a:r>
            <a:r>
              <a:rPr lang="en-US" dirty="0" err="1" smtClean="0">
                <a:latin typeface="Arial" charset="0"/>
              </a:rPr>
              <a:t>LeighBlaize</a:t>
            </a:r>
            <a:endParaRPr lang="en-US" dirty="0" smtClean="0">
              <a:latin typeface="Arial" charset="0"/>
            </a:endParaRPr>
          </a:p>
        </p:txBody>
      </p:sp>
      <p:pic>
        <p:nvPicPr>
          <p:cNvPr id="2" name="Picture 1" descr="Screen Shot 2012-05-30 at 9.09.56 P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2614" y="1534781"/>
            <a:ext cx="1841107" cy="1781757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219200" y="1470958"/>
            <a:ext cx="714216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8A1643"/>
              </a:buClr>
              <a:buSzPct val="120000"/>
              <a:buFont typeface="Arial" pitchFamily="34" charset="0"/>
              <a:buChar char="•"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  <a:p>
            <a:pPr marL="342900" indent="-342900">
              <a:buClr>
                <a:srgbClr val="8A1643"/>
              </a:buClr>
              <a:buSzPct val="120000"/>
              <a:buFont typeface="Arial" pitchFamily="34" charset="0"/>
              <a:buChar char="•"/>
            </a:pPr>
            <a:endParaRPr lang="en-US" sz="2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  <a:p>
            <a:pPr>
              <a:buClr>
                <a:srgbClr val="8A1643"/>
              </a:buClr>
              <a:buSzPct val="120000"/>
            </a:pP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16734" y="1216447"/>
            <a:ext cx="5310531" cy="1374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6706" y="2590905"/>
            <a:ext cx="4475379" cy="2380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2000" y="2590905"/>
            <a:ext cx="4501016" cy="2414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3887" y="4971116"/>
            <a:ext cx="4501016" cy="1116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921325"/>
            <a:ext cx="4501016" cy="1166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2475"/>
          </a:xfrm>
        </p:spPr>
        <p:txBody>
          <a:bodyPr/>
          <a:lstStyle/>
          <a:p>
            <a:pPr eaLnBrk="1" hangingPunct="1"/>
            <a:r>
              <a:rPr lang="en-US" sz="4000" dirty="0" smtClean="0">
                <a:latin typeface="+mn-lt"/>
              </a:rPr>
              <a:t>Perceptual Barriers</a:t>
            </a:r>
            <a:endParaRPr lang="en-US" sz="4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59168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95458" y="184317"/>
            <a:ext cx="844854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rgbClr val="85003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4800" dirty="0" smtClean="0">
                <a:solidFill>
                  <a:srgbClr val="8C1643"/>
                </a:solidFill>
                <a:latin typeface="+mn-lt"/>
              </a:rPr>
              <a:t>    B</a:t>
            </a:r>
            <a:r>
              <a:rPr lang="en-US" sz="4800" cap="none" dirty="0" smtClean="0">
                <a:solidFill>
                  <a:srgbClr val="8C1643"/>
                </a:solidFill>
                <a:latin typeface="+mn-lt"/>
              </a:rPr>
              <a:t>arriers          Motives      </a:t>
            </a:r>
            <a:endParaRPr lang="en-US" sz="4800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569384" y="1565856"/>
            <a:ext cx="0" cy="4854947"/>
          </a:xfrm>
          <a:prstGeom prst="line">
            <a:avLst/>
          </a:prstGeom>
          <a:ln w="57150">
            <a:solidFill>
              <a:srgbClr val="8A1643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420978" y="1865894"/>
            <a:ext cx="414840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8A1643"/>
              </a:buClr>
              <a:buSzPct val="120000"/>
              <a:buFont typeface="Arial" pitchFamily="34" charset="0"/>
              <a:buChar char="•"/>
            </a:pPr>
            <a:r>
              <a:rPr lang="en-US" sz="4200" b="1" spc="-3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Too Familiar</a:t>
            </a:r>
          </a:p>
          <a:p>
            <a:pPr marL="342900" indent="-342900">
              <a:buClr>
                <a:srgbClr val="8A1643"/>
              </a:buClr>
              <a:buSzPct val="120000"/>
              <a:buFont typeface="Arial" pitchFamily="34" charset="0"/>
              <a:buChar char="•"/>
            </a:pPr>
            <a:r>
              <a:rPr lang="en-US" sz="4200" b="1" spc="-3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Middle Aged</a:t>
            </a:r>
          </a:p>
          <a:p>
            <a:pPr marL="342900" indent="-342900">
              <a:buClr>
                <a:srgbClr val="8A1643"/>
              </a:buClr>
              <a:buSzPct val="120000"/>
              <a:buFont typeface="Arial" pitchFamily="34" charset="0"/>
              <a:buChar char="•"/>
            </a:pPr>
            <a:r>
              <a:rPr lang="en-US" sz="4200" b="1" spc="-3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Brash</a:t>
            </a:r>
            <a:r>
              <a:rPr lang="en-US" sz="2000" b="1" spc="-3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sz="4200" b="1" spc="-3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+</a:t>
            </a:r>
            <a:r>
              <a:rPr lang="en-US" sz="2000" b="1" spc="-3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sz="4200" b="1" spc="-3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Arrogant</a:t>
            </a:r>
          </a:p>
          <a:p>
            <a:pPr marL="342900" indent="-342900">
              <a:buClr>
                <a:srgbClr val="8A1643"/>
              </a:buClr>
              <a:buSzPct val="120000"/>
              <a:buFont typeface="Arial" pitchFamily="34" charset="0"/>
              <a:buChar char="•"/>
            </a:pPr>
            <a:r>
              <a:rPr lang="en-US" sz="4200" b="1" spc="-3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Not Welcoming</a:t>
            </a:r>
            <a:endParaRPr lang="en-US" sz="4200" spc="-30" dirty="0" smtClean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lvl="1">
              <a:buClr>
                <a:srgbClr val="8A1643"/>
              </a:buClr>
              <a:buSzPct val="120000"/>
            </a:pPr>
            <a:endParaRPr lang="en-US" sz="4200" spc="-3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19730" y="1942836"/>
            <a:ext cx="396830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8A1643"/>
              </a:buClr>
              <a:buSzPct val="120000"/>
              <a:buFont typeface="Arial" pitchFamily="34" charset="0"/>
              <a:buChar char="•"/>
            </a:pPr>
            <a:r>
              <a:rPr lang="en-US" sz="4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Pop Culture</a:t>
            </a:r>
          </a:p>
          <a:p>
            <a:pPr marL="342900" indent="-342900">
              <a:buClr>
                <a:srgbClr val="8A1643"/>
              </a:buClr>
              <a:buSzPct val="120000"/>
              <a:buFont typeface="Arial" pitchFamily="34" charset="0"/>
              <a:buChar char="•"/>
            </a:pPr>
            <a:r>
              <a:rPr lang="en-US" sz="4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Diversity</a:t>
            </a:r>
          </a:p>
          <a:p>
            <a:pPr marL="342900" indent="-342900">
              <a:buClr>
                <a:srgbClr val="8A1643"/>
              </a:buClr>
              <a:buSzPct val="120000"/>
              <a:buFont typeface="Arial" pitchFamily="34" charset="0"/>
              <a:buChar char="•"/>
            </a:pPr>
            <a:r>
              <a:rPr lang="en-US" sz="4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Freedom</a:t>
            </a:r>
          </a:p>
          <a:p>
            <a:pPr marL="342900" indent="-342900">
              <a:buClr>
                <a:srgbClr val="8A1643"/>
              </a:buClr>
              <a:buSzPct val="120000"/>
              <a:buFont typeface="Arial" pitchFamily="34" charset="0"/>
              <a:buChar char="•"/>
            </a:pPr>
            <a:r>
              <a:rPr lang="en-US" sz="4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Possibilities</a:t>
            </a:r>
            <a:endParaRPr lang="en-US" sz="42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824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us 6"/>
          <p:cNvSpPr/>
          <p:nvPr/>
        </p:nvSpPr>
        <p:spPr>
          <a:xfrm>
            <a:off x="3988726" y="3072963"/>
            <a:ext cx="1046921" cy="914400"/>
          </a:xfrm>
          <a:prstGeom prst="mathPlus">
            <a:avLst/>
          </a:prstGeom>
          <a:solidFill>
            <a:srgbClr val="FFC000"/>
          </a:solidFill>
          <a:ln>
            <a:solidFill>
              <a:srgbClr val="F2C6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5035647" y="2264088"/>
            <a:ext cx="3445563" cy="3137628"/>
          </a:xfrm>
          <a:prstGeom prst="roundRect">
            <a:avLst/>
          </a:prstGeom>
          <a:gradFill flip="none" rotWithShape="1">
            <a:gsLst>
              <a:gs pos="0">
                <a:srgbClr val="1C43B0">
                  <a:shade val="30000"/>
                  <a:satMod val="115000"/>
                </a:srgbClr>
              </a:gs>
              <a:gs pos="50000">
                <a:srgbClr val="1C43B0">
                  <a:shade val="67500"/>
                  <a:satMod val="115000"/>
                </a:srgbClr>
              </a:gs>
              <a:gs pos="100000">
                <a:srgbClr val="1C43B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 b="1" dirty="0" smtClean="0">
              <a:solidFill>
                <a:schemeClr val="bg1"/>
              </a:solidFill>
            </a:endParaRPr>
          </a:p>
          <a:p>
            <a:pPr>
              <a:lnSpc>
                <a:spcPts val="5600"/>
              </a:lnSpc>
            </a:pPr>
            <a:r>
              <a:rPr lang="en-US" sz="2800" b="1" dirty="0" smtClean="0">
                <a:solidFill>
                  <a:schemeClr val="bg1"/>
                </a:solidFill>
              </a:rPr>
              <a:t>Popular Culture</a:t>
            </a:r>
          </a:p>
          <a:p>
            <a:pPr>
              <a:lnSpc>
                <a:spcPts val="6000"/>
              </a:lnSpc>
            </a:pPr>
            <a:r>
              <a:rPr lang="en-US" sz="2800" b="1" dirty="0" smtClean="0">
                <a:solidFill>
                  <a:schemeClr val="bg1"/>
                </a:solidFill>
              </a:rPr>
              <a:t>Open &amp; Friendly</a:t>
            </a:r>
          </a:p>
          <a:p>
            <a:pPr>
              <a:lnSpc>
                <a:spcPts val="1900"/>
              </a:lnSpc>
            </a:pPr>
            <a:endParaRPr lang="en-US" sz="2400" b="1" dirty="0" smtClean="0">
              <a:solidFill>
                <a:schemeClr val="bg1"/>
              </a:solidFill>
            </a:endParaRPr>
          </a:p>
          <a:p>
            <a:pPr>
              <a:lnSpc>
                <a:spcPts val="3000"/>
              </a:lnSpc>
            </a:pPr>
            <a:r>
              <a:rPr lang="en-US" sz="2800" b="1" dirty="0" smtClean="0">
                <a:solidFill>
                  <a:schemeClr val="bg1"/>
                </a:solidFill>
              </a:rPr>
              <a:t>Diversity of     People  &amp; Places</a:t>
            </a:r>
          </a:p>
          <a:p>
            <a:pPr algn="ctr">
              <a:buFont typeface="Arial" pitchFamily="34" charset="0"/>
              <a:buChar char="•"/>
            </a:pPr>
            <a:endParaRPr lang="en-US" b="1" dirty="0" smtClean="0">
              <a:solidFill>
                <a:schemeClr val="bg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04892" y="2264088"/>
            <a:ext cx="3411346" cy="3137628"/>
          </a:xfrm>
          <a:prstGeom prst="roundRect">
            <a:avLst/>
          </a:prstGeom>
          <a:gradFill flip="none" rotWithShape="1">
            <a:gsLst>
              <a:gs pos="0">
                <a:srgbClr val="1C43B0">
                  <a:shade val="30000"/>
                  <a:satMod val="115000"/>
                </a:srgbClr>
              </a:gs>
              <a:gs pos="50000">
                <a:srgbClr val="1C43B0">
                  <a:shade val="67500"/>
                  <a:satMod val="115000"/>
                </a:srgbClr>
              </a:gs>
              <a:gs pos="100000">
                <a:srgbClr val="1C43B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 b="1" dirty="0" smtClean="0">
              <a:solidFill>
                <a:schemeClr val="bg1"/>
              </a:solidFill>
            </a:endParaRPr>
          </a:p>
          <a:p>
            <a:pPr>
              <a:lnSpc>
                <a:spcPts val="4500"/>
              </a:lnSpc>
            </a:pPr>
            <a:r>
              <a:rPr lang="en-US" sz="2800" b="1" dirty="0" smtClean="0">
                <a:solidFill>
                  <a:schemeClr val="bg1"/>
                </a:solidFill>
              </a:rPr>
              <a:t> Freedom</a:t>
            </a:r>
          </a:p>
          <a:p>
            <a:pPr>
              <a:lnSpc>
                <a:spcPts val="4500"/>
              </a:lnSpc>
            </a:pPr>
            <a:r>
              <a:rPr lang="en-US" sz="2800" b="1" dirty="0" smtClean="0">
                <a:solidFill>
                  <a:schemeClr val="bg1"/>
                </a:solidFill>
              </a:rPr>
              <a:t> “Can Do”</a:t>
            </a:r>
          </a:p>
          <a:p>
            <a:pPr>
              <a:lnSpc>
                <a:spcPts val="4500"/>
              </a:lnSpc>
            </a:pPr>
            <a:r>
              <a:rPr lang="en-US" sz="2800" b="1" dirty="0" smtClean="0">
                <a:solidFill>
                  <a:schemeClr val="bg1"/>
                </a:solidFill>
              </a:rPr>
              <a:t> Tolerance</a:t>
            </a:r>
          </a:p>
          <a:p>
            <a:pPr>
              <a:lnSpc>
                <a:spcPts val="4500"/>
              </a:lnSpc>
            </a:pPr>
            <a:r>
              <a:rPr lang="en-US" sz="2800" b="1" dirty="0" smtClean="0">
                <a:solidFill>
                  <a:schemeClr val="bg1"/>
                </a:solidFill>
              </a:rPr>
              <a:t> Possibility</a:t>
            </a:r>
          </a:p>
          <a:p>
            <a:pPr algn="ctr">
              <a:buFont typeface="Arial" pitchFamily="34" charset="0"/>
              <a:buChar char="•"/>
            </a:pPr>
            <a:endParaRPr lang="en-US" b="1" dirty="0" smtClean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04892" y="1679312"/>
            <a:ext cx="34113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8A1643"/>
              </a:buClr>
              <a:buSzPct val="120000"/>
            </a:pPr>
            <a:r>
              <a:rPr lang="en-US" sz="32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IDEA</a:t>
            </a:r>
            <a:endParaRPr lang="en-US" sz="3200" b="1" spc="-30" dirty="0" smtClean="0">
              <a:solidFill>
                <a:schemeClr val="accent2"/>
              </a:solidFill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035646" y="1679313"/>
            <a:ext cx="34455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8A1643"/>
              </a:buClr>
              <a:buSzPct val="120000"/>
            </a:pPr>
            <a:r>
              <a:rPr lang="en-US" sz="32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DESTINATION</a:t>
            </a:r>
            <a:endParaRPr lang="en-US" sz="3200" b="1" spc="-30" dirty="0" smtClean="0">
              <a:solidFill>
                <a:schemeClr val="accent2"/>
              </a:solidFill>
              <a:cs typeface="Arial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370172"/>
            <a:ext cx="8686800" cy="752475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dirty="0" smtClean="0">
                <a:latin typeface="+mn-lt"/>
              </a:rPr>
              <a:t>Uniquely USA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61500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219200" y="1470958"/>
            <a:ext cx="714216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8A1643"/>
              </a:buClr>
              <a:buSzPct val="120000"/>
              <a:buFont typeface="Arial" pitchFamily="34" charset="0"/>
              <a:buChar char="•"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  <a:p>
            <a:pPr marL="342900" indent="-342900">
              <a:buClr>
                <a:srgbClr val="8A1643"/>
              </a:buClr>
              <a:buSzPct val="120000"/>
              <a:buFont typeface="Arial" pitchFamily="34" charset="0"/>
              <a:buChar char="•"/>
            </a:pPr>
            <a:endParaRPr lang="en-US" sz="2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  <a:p>
            <a:pPr>
              <a:buClr>
                <a:srgbClr val="8A1643"/>
              </a:buClr>
              <a:buSzPct val="120000"/>
            </a:pP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pic>
        <p:nvPicPr>
          <p:cNvPr id="7" name="Picture 6" descr="CTP_Presentation_9.16.11_Page_28.jp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" t="-153" r="-23" b="153"/>
          <a:stretch/>
        </p:blipFill>
        <p:spPr>
          <a:xfrm>
            <a:off x="506362" y="1707923"/>
            <a:ext cx="8637638" cy="3928207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439186"/>
            <a:ext cx="8231373" cy="7524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smtClean="0">
                <a:latin typeface="+mn-lt"/>
              </a:rPr>
              <a:t>Experience Pillars                               </a:t>
            </a:r>
            <a:r>
              <a:rPr lang="en-US" dirty="0" smtClean="0">
                <a:latin typeface="+mn-lt"/>
              </a:rPr>
              <a:t>The USA of Awesome Possibilities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07142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42925" y="1279371"/>
            <a:ext cx="8172450" cy="40925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6500" b="1" dirty="0" smtClean="0">
                <a:solidFill>
                  <a:srgbClr val="8A1643"/>
                </a:solidFill>
                <a:latin typeface="Arial" pitchFamily="34" charset="0"/>
                <a:cs typeface="Arial" pitchFamily="34" charset="0"/>
              </a:rPr>
              <a:t>The Solution</a:t>
            </a:r>
          </a:p>
          <a:p>
            <a:pPr marL="685800" indent="-685800" algn="l">
              <a:buClr>
                <a:srgbClr val="FDB429"/>
              </a:buClr>
              <a:buSzPct val="120000"/>
              <a:buFont typeface="Arial" pitchFamily="34" charset="0"/>
              <a:buChar char="•"/>
            </a:pPr>
            <a:r>
              <a:rPr lang="en-US" sz="4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Fresh</a:t>
            </a:r>
          </a:p>
          <a:p>
            <a:pPr marL="685800" indent="-685800" algn="l">
              <a:buClr>
                <a:srgbClr val="FDB429"/>
              </a:buClr>
              <a:buSzPct val="120000"/>
              <a:buFont typeface="Arial" pitchFamily="34" charset="0"/>
              <a:buChar char="•"/>
            </a:pPr>
            <a:r>
              <a:rPr lang="en-US" sz="4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Unexpected</a:t>
            </a:r>
          </a:p>
          <a:p>
            <a:pPr marL="685800" indent="-685800" algn="l">
              <a:buClr>
                <a:srgbClr val="FDB429"/>
              </a:buClr>
              <a:buSzPct val="120000"/>
              <a:buFont typeface="Arial" pitchFamily="34" charset="0"/>
              <a:buChar char="•"/>
            </a:pPr>
            <a:r>
              <a:rPr lang="en-US" sz="4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Welcoming</a:t>
            </a:r>
          </a:p>
          <a:p>
            <a:pPr marL="685800" indent="-685800" algn="l">
              <a:buClr>
                <a:srgbClr val="FDB429"/>
              </a:buClr>
              <a:buSzPct val="120000"/>
              <a:buFont typeface="Arial" pitchFamily="34" charset="0"/>
              <a:buChar char="•"/>
            </a:pPr>
            <a:r>
              <a:rPr lang="en-US" sz="4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Awesome Possibilities</a:t>
            </a:r>
          </a:p>
        </p:txBody>
      </p:sp>
      <p:pic>
        <p:nvPicPr>
          <p:cNvPr id="5" name="Picture 4" descr="Screen Shot 2012-05-16 at 2.20.2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7402" y="1523392"/>
            <a:ext cx="1899433" cy="180227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37516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81186" y="0"/>
            <a:ext cx="1030637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511301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2"/>
          <p:cNvSpPr>
            <a:spLocks noGrp="1"/>
          </p:cNvSpPr>
          <p:nvPr>
            <p:ph type="title"/>
          </p:nvPr>
        </p:nvSpPr>
        <p:spPr>
          <a:xfrm>
            <a:off x="493713" y="1992313"/>
            <a:ext cx="5610225" cy="1846262"/>
          </a:xfrm>
        </p:spPr>
        <p:txBody>
          <a:bodyPr/>
          <a:lstStyle/>
          <a:p>
            <a:pPr algn="ctr" eaLnBrk="1" hangingPunct="1"/>
            <a:r>
              <a:rPr lang="en-US" dirty="0">
                <a:latin typeface="+mn-lt"/>
              </a:rPr>
              <a:t>TV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67596"/>
            <a:ext cx="9144000" cy="77591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3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:60 SPOT VIDEO</a:t>
            </a:r>
            <a:br>
              <a:rPr lang="en-US" sz="53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</a:br>
            <a:r>
              <a:rPr lang="en-US" sz="53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ROLLS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60 sec spot Anthe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930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94444" y="1597877"/>
            <a:ext cx="5609930" cy="1845798"/>
          </a:xfrm>
        </p:spPr>
        <p:txBody>
          <a:bodyPr/>
          <a:lstStyle/>
          <a:p>
            <a:pPr algn="ctr"/>
            <a:r>
              <a:rPr lang="en-US" dirty="0" smtClean="0">
                <a:latin typeface="+mn-lt"/>
              </a:rPr>
              <a:t>Print</a:t>
            </a:r>
            <a:endParaRPr lang="en-US" dirty="0">
              <a:latin typeface="+mn-lt"/>
            </a:endParaRPr>
          </a:p>
        </p:txBody>
      </p:sp>
      <p:pic>
        <p:nvPicPr>
          <p:cNvPr id="2" name="Picture 1" descr="Screen Shot 2012-05-16 at 2.18.0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4584" y="1462356"/>
            <a:ext cx="1973207" cy="185002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72201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82368_5M_Treehugger_Sense_FP_M4r-KL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1908" y="458670"/>
            <a:ext cx="4522092" cy="639933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5" name="Picture 4" descr="82368_4M_Jazz_Sense_FP_M2r-KL.p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8670"/>
            <a:ext cx="4522091" cy="6399330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2779531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78048" y="789933"/>
            <a:ext cx="6014493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8A1643"/>
              </a:buClr>
              <a:buSzPct val="120000"/>
            </a:pPr>
            <a:r>
              <a:rPr lang="en-US" sz="3600" b="1" dirty="0">
                <a:solidFill>
                  <a:srgbClr val="8C1643"/>
                </a:solidFill>
                <a:latin typeface="+mn-lt"/>
              </a:rPr>
              <a:t>G</a:t>
            </a:r>
            <a:r>
              <a:rPr lang="en-US" sz="3600" b="1" dirty="0" smtClean="0">
                <a:solidFill>
                  <a:srgbClr val="8C1643"/>
                </a:solidFill>
                <a:latin typeface="+mn-lt"/>
              </a:rPr>
              <a:t>lobal Marketing Partner </a:t>
            </a:r>
          </a:p>
          <a:p>
            <a:pPr>
              <a:buClr>
                <a:srgbClr val="8A1643"/>
              </a:buClr>
              <a:buSzPct val="120000"/>
            </a:pPr>
            <a:r>
              <a:rPr lang="en-US" sz="3600" b="1" dirty="0" smtClean="0">
                <a:solidFill>
                  <a:srgbClr val="8C1643"/>
                </a:solidFill>
                <a:latin typeface="+mn-lt"/>
              </a:rPr>
              <a:t>to the Travel Industry </a:t>
            </a:r>
            <a:endParaRPr lang="en-US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  <a:p>
            <a:pPr>
              <a:buClr>
                <a:srgbClr val="8A1643"/>
              </a:buClr>
              <a:buSzPct val="120000"/>
            </a:pPr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  <a:p>
            <a:pPr marL="342900" indent="-342900">
              <a:buClr>
                <a:srgbClr val="8A1643"/>
              </a:buClr>
              <a:buSzPct val="120000"/>
              <a:buFont typeface="Arial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romote the United States as a premier travel destination</a:t>
            </a:r>
          </a:p>
          <a:p>
            <a:pPr>
              <a:buClr>
                <a:srgbClr val="8A1643"/>
              </a:buClr>
              <a:buSzPct val="120000"/>
            </a:pPr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  <a:p>
            <a:pPr marL="342900" indent="-342900">
              <a:buClr>
                <a:srgbClr val="8A1643"/>
              </a:buClr>
              <a:buSzPct val="120000"/>
              <a:buFont typeface="Arial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Established by the Travel Promotion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Act</a:t>
            </a:r>
          </a:p>
          <a:p>
            <a:pPr>
              <a:buClr>
                <a:srgbClr val="8A1643"/>
              </a:buClr>
              <a:buSzPct val="120000"/>
            </a:pPr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  <a:p>
            <a:pPr marL="342900" indent="-342900">
              <a:buClr>
                <a:srgbClr val="8A1643"/>
              </a:buClr>
              <a:buSzPct val="120000"/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Partner investments matched            with ESTA funds </a:t>
            </a: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  <a:latin typeface="+mn-lt"/>
                <a:cs typeface="Arial" pitchFamily="34" charset="0"/>
              </a:rPr>
              <a:t>(Electronic 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+mn-lt"/>
                <a:cs typeface="Arial" pitchFamily="34" charset="0"/>
              </a:rPr>
              <a:t>System for Travel Authorization) required by Visa Waiver </a:t>
            </a: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  <a:latin typeface="+mn-lt"/>
                <a:cs typeface="Arial" pitchFamily="34" charset="0"/>
              </a:rPr>
              <a:t>Program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(not taxpayer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dollars)</a:t>
            </a:r>
            <a:endParaRPr lang="en-US" sz="2400" dirty="0">
              <a:solidFill>
                <a:schemeClr val="bg2">
                  <a:lumMod val="50000"/>
                </a:schemeClr>
              </a:solidFill>
              <a:latin typeface="+mn-lt"/>
              <a:cs typeface="Arial" pitchFamily="34" charset="0"/>
            </a:endParaRPr>
          </a:p>
          <a:p>
            <a:pPr marL="342900" indent="-342900">
              <a:buClr>
                <a:srgbClr val="8A1643"/>
              </a:buClr>
              <a:buSzPct val="120000"/>
              <a:buFont typeface="Arial" pitchFamily="34" charset="0"/>
              <a:buChar char="•"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  <a:p>
            <a:pPr marL="342900" indent="-342900">
              <a:buClr>
                <a:srgbClr val="8A1643"/>
              </a:buClr>
              <a:buSzPct val="120000"/>
              <a:buFont typeface="Arial" pitchFamily="34" charset="0"/>
              <a:buChar char="•"/>
            </a:pPr>
            <a:endParaRPr lang="en-US" sz="2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  <a:p>
            <a:pPr>
              <a:buClr>
                <a:srgbClr val="8A1643"/>
              </a:buClr>
              <a:buSzPct val="120000"/>
            </a:pP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pic>
        <p:nvPicPr>
          <p:cNvPr id="2" name="Picture 1" descr="Screen Shot 2012-05-16 at 2.00.4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310" y="1488011"/>
            <a:ext cx="1772106" cy="177582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18001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94444" y="1597877"/>
            <a:ext cx="5609930" cy="1845798"/>
          </a:xfrm>
        </p:spPr>
        <p:txBody>
          <a:bodyPr/>
          <a:lstStyle/>
          <a:p>
            <a:pPr algn="ctr"/>
            <a:r>
              <a:rPr lang="en-US" dirty="0" smtClean="0">
                <a:latin typeface="+mn-lt"/>
              </a:rPr>
              <a:t>Out Of Home</a:t>
            </a:r>
            <a:endParaRPr lang="en-US" dirty="0">
              <a:latin typeface="+mn-lt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82340" y="3504568"/>
            <a:ext cx="6611999" cy="1433688"/>
          </a:xfrm>
        </p:spPr>
        <p:txBody>
          <a:bodyPr/>
          <a:lstStyle/>
          <a:p>
            <a:pPr marL="457200" indent="-457200"/>
            <a:r>
              <a:rPr lang="en-US" dirty="0" smtClean="0">
                <a:latin typeface="+mn-lt"/>
              </a:rPr>
              <a:t>Billboards and Signage</a:t>
            </a:r>
          </a:p>
          <a:p>
            <a:pPr marL="457200" indent="-457200"/>
            <a:r>
              <a:rPr lang="en-US" dirty="0" smtClean="0">
                <a:latin typeface="+mn-lt"/>
              </a:rPr>
              <a:t>Transit Advertising</a:t>
            </a:r>
          </a:p>
          <a:p>
            <a:pPr marL="457200" indent="-457200"/>
            <a:r>
              <a:rPr lang="en-US" dirty="0" smtClean="0">
                <a:latin typeface="+mn-lt"/>
              </a:rPr>
              <a:t>In Cinema / Theater Multimedia</a:t>
            </a:r>
            <a:endParaRPr lang="en-US" dirty="0">
              <a:latin typeface="+mn-lt"/>
            </a:endParaRPr>
          </a:p>
        </p:txBody>
      </p:sp>
      <p:pic>
        <p:nvPicPr>
          <p:cNvPr id="2" name="Picture 1" descr="Screen Shot 2012-05-16 at 2.18.0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4584" y="1462356"/>
            <a:ext cx="1973207" cy="1850021"/>
          </a:xfrm>
          <a:prstGeom prst="ellipse">
            <a:avLst/>
          </a:prstGeom>
        </p:spPr>
      </p:pic>
      <p:pic>
        <p:nvPicPr>
          <p:cNvPr id="3" name="Picture 2" descr="Screen Shot 2012-05-30 at 9.12.5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4584" y="1462356"/>
            <a:ext cx="1973207" cy="19741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64902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+mn-lt"/>
              </a:rPr>
              <a:t>Out of Home in Canada</a:t>
            </a:r>
            <a:endParaRPr lang="en-US" sz="4000" dirty="0">
              <a:latin typeface="+mn-lt"/>
            </a:endParaRPr>
          </a:p>
        </p:txBody>
      </p:sp>
      <p:pic>
        <p:nvPicPr>
          <p:cNvPr id="4" name="Picture 3" descr="DUNDAS SQUARE(1)-BRAND USA(140512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678" y="1662989"/>
            <a:ext cx="4755468" cy="3372838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Content Placeholder 3" descr="DUNDAS SQUARE(4)-BRAND USA(140512).jpg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0" y="1399837"/>
            <a:ext cx="4114800" cy="2914680"/>
          </a:xfrm>
          <a:ln>
            <a:solidFill>
              <a:srgbClr val="C0000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" name="Picture 6" descr="Screen shot 2012-06-12 at 3.19.11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1256" y="4050822"/>
            <a:ext cx="3536552" cy="2509004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87665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94444" y="1597877"/>
            <a:ext cx="5609930" cy="1845798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Digital Advertising</a:t>
            </a:r>
            <a:endParaRPr lang="en-US" dirty="0">
              <a:latin typeface="+mn-lt"/>
            </a:endParaRPr>
          </a:p>
        </p:txBody>
      </p:sp>
      <p:pic>
        <p:nvPicPr>
          <p:cNvPr id="2" name="Picture 1" descr="Screen Shot 2012-05-16 at 2.18.0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4584" y="1462356"/>
            <a:ext cx="1973207" cy="1850021"/>
          </a:xfrm>
          <a:prstGeom prst="ellipse">
            <a:avLst/>
          </a:prstGeom>
        </p:spPr>
      </p:pic>
      <p:pic>
        <p:nvPicPr>
          <p:cNvPr id="3" name="Picture 2" descr="Screen Shot 2012-05-30 at 9.12.5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4584" y="1462356"/>
            <a:ext cx="1973207" cy="19741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45937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2-04-10 at 7.01.1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9658" y="3981957"/>
            <a:ext cx="3054342" cy="2618008"/>
          </a:xfrm>
          <a:prstGeom prst="rect">
            <a:avLst/>
          </a:prstGeom>
        </p:spPr>
      </p:pic>
      <p:pic>
        <p:nvPicPr>
          <p:cNvPr id="9" name="Picture 8" descr="Screen shot 2012-04-10 at 7.05.3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899" y="1108784"/>
            <a:ext cx="3009422" cy="2449047"/>
          </a:xfrm>
          <a:prstGeom prst="rect">
            <a:avLst/>
          </a:prstGeom>
        </p:spPr>
      </p:pic>
      <p:pic>
        <p:nvPicPr>
          <p:cNvPr id="11" name="Picture 10" descr="Screen shot 2012-04-10 at 7.06.01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84" y="3981957"/>
            <a:ext cx="2980444" cy="2449047"/>
          </a:xfrm>
          <a:prstGeom prst="rect">
            <a:avLst/>
          </a:prstGeom>
        </p:spPr>
      </p:pic>
      <p:pic>
        <p:nvPicPr>
          <p:cNvPr id="12" name="Picture 11" descr="Screen shot 2012-04-10 at 7.06.59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1827" y="3978881"/>
            <a:ext cx="2944866" cy="2449047"/>
          </a:xfrm>
          <a:prstGeom prst="rect">
            <a:avLst/>
          </a:prstGeom>
        </p:spPr>
      </p:pic>
      <p:pic>
        <p:nvPicPr>
          <p:cNvPr id="15" name="Picture 14" descr="Screen shot 2012-04-10 at 7.09.07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84" y="1080331"/>
            <a:ext cx="2882900" cy="2387600"/>
          </a:xfrm>
          <a:prstGeom prst="rect">
            <a:avLst/>
          </a:prstGeom>
        </p:spPr>
      </p:pic>
      <p:pic>
        <p:nvPicPr>
          <p:cNvPr id="16" name="Picture 15" descr="Screen shot 2012-04-10 at 7.10.16 A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9683" y="1080331"/>
            <a:ext cx="3013216" cy="2484066"/>
          </a:xfrm>
          <a:prstGeom prst="rect">
            <a:avLst/>
          </a:prstGeom>
        </p:spPr>
      </p:pic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Urban Excitement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729511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654" y="260037"/>
            <a:ext cx="8229600" cy="752475"/>
          </a:xfrm>
        </p:spPr>
        <p:txBody>
          <a:bodyPr/>
          <a:lstStyle/>
          <a:p>
            <a:r>
              <a:rPr lang="en-US" sz="4000" dirty="0" smtClean="0"/>
              <a:t>Indulgence</a:t>
            </a:r>
            <a:endParaRPr lang="en-US" sz="4000" dirty="0"/>
          </a:p>
        </p:txBody>
      </p:sp>
      <p:pic>
        <p:nvPicPr>
          <p:cNvPr id="4" name="Picture 3" descr="Screen shot 2012-04-10 at 7.23.0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1870" y="4083627"/>
            <a:ext cx="2944660" cy="2420945"/>
          </a:xfrm>
          <a:prstGeom prst="rect">
            <a:avLst/>
          </a:prstGeom>
        </p:spPr>
      </p:pic>
      <p:pic>
        <p:nvPicPr>
          <p:cNvPr id="5" name="Picture 4" descr="Screen shot 2012-04-10 at 7.23.0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6360" y="1272315"/>
            <a:ext cx="2914972" cy="2427519"/>
          </a:xfrm>
          <a:prstGeom prst="rect">
            <a:avLst/>
          </a:prstGeom>
        </p:spPr>
      </p:pic>
      <p:pic>
        <p:nvPicPr>
          <p:cNvPr id="6" name="Picture 5" descr="Screen shot 2012-04-10 at 7.23.24 AM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654" y="4083627"/>
            <a:ext cx="2769216" cy="2309214"/>
          </a:xfrm>
          <a:prstGeom prst="rect">
            <a:avLst/>
          </a:prstGeom>
        </p:spPr>
      </p:pic>
      <p:pic>
        <p:nvPicPr>
          <p:cNvPr id="7" name="Picture 6" descr="Screen shot 2012-04-10 at 7.23.11 AM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6531" y="4083627"/>
            <a:ext cx="2739900" cy="2309214"/>
          </a:xfrm>
          <a:prstGeom prst="rect">
            <a:avLst/>
          </a:prstGeom>
        </p:spPr>
      </p:pic>
      <p:pic>
        <p:nvPicPr>
          <p:cNvPr id="8" name="Picture 7" descr="Screen shot 2012-04-10 at 7.23.20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1870" y="1272315"/>
            <a:ext cx="2885050" cy="2358723"/>
          </a:xfrm>
          <a:prstGeom prst="rect">
            <a:avLst/>
          </a:prstGeom>
        </p:spPr>
      </p:pic>
      <p:pic>
        <p:nvPicPr>
          <p:cNvPr id="10" name="Picture 9" descr="Screen shot 2012-04-10 at 7.23.35 A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226" y="1272315"/>
            <a:ext cx="3012204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831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Great Outdoors</a:t>
            </a:r>
            <a:endParaRPr lang="en-US" sz="4000" dirty="0"/>
          </a:p>
        </p:txBody>
      </p:sp>
      <p:pic>
        <p:nvPicPr>
          <p:cNvPr id="3" name="Picture 2" descr="Screen shot 2012-04-10 at 7.29.0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741" y="1114707"/>
            <a:ext cx="2899919" cy="2387600"/>
          </a:xfrm>
          <a:prstGeom prst="rect">
            <a:avLst/>
          </a:prstGeom>
        </p:spPr>
      </p:pic>
      <p:pic>
        <p:nvPicPr>
          <p:cNvPr id="5" name="Picture 4" descr="Screen shot 2012-04-10 at 7.29.1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3856" y="4005358"/>
            <a:ext cx="2873627" cy="2394689"/>
          </a:xfrm>
          <a:prstGeom prst="rect">
            <a:avLst/>
          </a:prstGeom>
        </p:spPr>
      </p:pic>
      <p:pic>
        <p:nvPicPr>
          <p:cNvPr id="7" name="Picture 6" descr="Screen shot 2012-04-10 at 7.29.28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4660" y="1098761"/>
            <a:ext cx="2913098" cy="2403546"/>
          </a:xfrm>
          <a:prstGeom prst="rect">
            <a:avLst/>
          </a:prstGeom>
        </p:spPr>
      </p:pic>
      <p:pic>
        <p:nvPicPr>
          <p:cNvPr id="8" name="Picture 7" descr="Screen shot 2012-04-10 at 7.29.19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3121" y="4005358"/>
            <a:ext cx="2902362" cy="2394688"/>
          </a:xfrm>
          <a:prstGeom prst="rect">
            <a:avLst/>
          </a:prstGeom>
        </p:spPr>
      </p:pic>
      <p:pic>
        <p:nvPicPr>
          <p:cNvPr id="12" name="Picture 11" descr="Screen shot 2012-04-10 at 7.32.21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7758" y="1179513"/>
            <a:ext cx="2848529" cy="2322794"/>
          </a:xfrm>
          <a:prstGeom prst="rect">
            <a:avLst/>
          </a:prstGeom>
        </p:spPr>
      </p:pic>
      <p:pic>
        <p:nvPicPr>
          <p:cNvPr id="15" name="Picture 14" descr="Screen shot 2012-04-10 at 7.34.30 AM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220" y="4005358"/>
            <a:ext cx="2820636" cy="233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209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Market Roll Out</a:t>
            </a:r>
            <a:endParaRPr lang="en-US" dirty="0">
              <a:latin typeface="+mn-lt"/>
            </a:endParaRPr>
          </a:p>
        </p:txBody>
      </p:sp>
      <p:pic>
        <p:nvPicPr>
          <p:cNvPr id="3" name="Picture 2" descr="Screen Shot 2012-05-16 at 2.01.0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8054" y="1466115"/>
            <a:ext cx="1818394" cy="184579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66936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714" y="375847"/>
            <a:ext cx="8036556" cy="694267"/>
          </a:xfrm>
        </p:spPr>
        <p:txBody>
          <a:bodyPr>
            <a:noAutofit/>
          </a:bodyPr>
          <a:lstStyle/>
          <a:p>
            <a:pPr algn="l"/>
            <a:r>
              <a:rPr lang="en-US" sz="4000" dirty="0" smtClean="0">
                <a:solidFill>
                  <a:srgbClr val="8C1643"/>
                </a:solidFill>
                <a:latin typeface="+mn-lt"/>
              </a:rPr>
              <a:t>Market Selection Variables</a:t>
            </a:r>
            <a:endParaRPr lang="en-US" sz="4000" b="1" dirty="0">
              <a:solidFill>
                <a:srgbClr val="8C1643"/>
              </a:solidFill>
              <a:latin typeface="+mn-lt"/>
            </a:endParaRPr>
          </a:p>
        </p:txBody>
      </p:sp>
      <p:pic>
        <p:nvPicPr>
          <p:cNvPr id="9" name="Picture 8" descr="corner grid_lg_pal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34" y="5222254"/>
            <a:ext cx="973666" cy="1635588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85975" y="1471613"/>
            <a:ext cx="5143500" cy="52577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17078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0655"/>
            <a:ext cx="8229600" cy="775916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+mn-lt"/>
              </a:rPr>
              <a:t>Launch (First 3 Months)</a:t>
            </a:r>
            <a:br>
              <a:rPr lang="en-US" sz="4000" dirty="0" smtClean="0">
                <a:latin typeface="+mn-lt"/>
              </a:rPr>
            </a:br>
            <a:r>
              <a:rPr lang="en-US" dirty="0" smtClean="0">
                <a:latin typeface="+mn-lt"/>
              </a:rPr>
              <a:t>May through July 2012</a:t>
            </a:r>
            <a:endParaRPr lang="en-US" dirty="0">
              <a:solidFill>
                <a:srgbClr val="FF6600"/>
              </a:solidFill>
              <a:latin typeface="+mn-lt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034835"/>
              </p:ext>
            </p:extLst>
          </p:nvPr>
        </p:nvGraphicFramePr>
        <p:xfrm>
          <a:off x="457200" y="1828800"/>
          <a:ext cx="8229600" cy="2666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9570"/>
                <a:gridCol w="1291051"/>
                <a:gridCol w="2250196"/>
                <a:gridCol w="1041570"/>
                <a:gridCol w="1767213"/>
              </a:tblGrid>
              <a:tr h="124591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Market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77003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800" u="none" kern="1200" dirty="0"/>
                        <a:t>% </a:t>
                      </a:r>
                      <a:r>
                        <a:rPr lang="en-US" sz="1800" u="none" kern="1200" dirty="0" smtClean="0"/>
                        <a:t>Visits*</a:t>
                      </a:r>
                      <a:endParaRPr lang="en-US" sz="1800" b="1" u="none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77003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800" u="none" kern="1200" dirty="0" smtClean="0"/>
                        <a:t>Average Value</a:t>
                      </a:r>
                    </a:p>
                    <a:p>
                      <a:pPr marL="0" algn="ctr" defTabSz="457200" rtl="0" eaLnBrk="1" fontAlgn="b" latinLnBrk="0" hangingPunct="1"/>
                      <a:r>
                        <a:rPr lang="en-US" sz="1800" u="none" kern="1200" dirty="0" smtClean="0"/>
                        <a:t>Per Visitor*</a:t>
                      </a:r>
                      <a:endParaRPr lang="en-US" sz="1800" b="1" u="none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77003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800" u="none" kern="1200" dirty="0"/>
                        <a:t>% </a:t>
                      </a:r>
                      <a:r>
                        <a:rPr lang="en-US" sz="1800" u="none" kern="1200" dirty="0" smtClean="0"/>
                        <a:t>Revenue</a:t>
                      </a:r>
                      <a:endParaRPr lang="en-US" sz="1800" b="1" u="none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7700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u="none" dirty="0" smtClean="0"/>
                        <a:t>3-Month</a:t>
                      </a:r>
                      <a:r>
                        <a:rPr lang="en-US" sz="1800" u="none" baseline="0" dirty="0" smtClean="0"/>
                        <a:t> Launch </a:t>
                      </a:r>
                      <a:r>
                        <a:rPr lang="en-US" sz="1800" u="none" dirty="0" smtClean="0"/>
                        <a:t>Media Budget</a:t>
                      </a:r>
                      <a:endParaRPr lang="en-US" sz="1800" u="none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770033"/>
                    </a:solidFill>
                  </a:tcPr>
                </a:tc>
              </a:tr>
              <a:tr h="35527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Japan</a:t>
                      </a:r>
                      <a:endParaRPr lang="en-US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</a:rPr>
                        <a:t>6.6%</a:t>
                      </a:r>
                      <a:endParaRPr lang="en-US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$4,299</a:t>
                      </a:r>
                      <a:endParaRPr lang="en-US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</a:rPr>
                        <a:t>15%</a:t>
                      </a:r>
                      <a:endParaRPr lang="en-US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</a:rPr>
                        <a:t>$2.9MM</a:t>
                      </a:r>
                      <a:endParaRPr lang="en-US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5527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UK</a:t>
                      </a:r>
                      <a:endParaRPr lang="en-US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7.5%</a:t>
                      </a:r>
                      <a:endParaRPr lang="en-US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$3,003</a:t>
                      </a:r>
                      <a:endParaRPr lang="en-US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</a:rPr>
                        <a:t>12%</a:t>
                      </a:r>
                      <a:endParaRPr lang="en-US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$</a:t>
                      </a:r>
                      <a:r>
                        <a:rPr lang="en-US" sz="1600" u="none" strike="noStrike" dirty="0" smtClean="0">
                          <a:effectLst/>
                        </a:rPr>
                        <a:t>3.9MM</a:t>
                      </a:r>
                      <a:endParaRPr lang="en-US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5527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Canada</a:t>
                      </a:r>
                      <a:endParaRPr lang="en-US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39.0%</a:t>
                      </a:r>
                      <a:endParaRPr lang="en-US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$1,043</a:t>
                      </a:r>
                      <a:endParaRPr lang="en-US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</a:rPr>
                        <a:t>21%</a:t>
                      </a:r>
                      <a:endParaRPr lang="en-US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$</a:t>
                      </a:r>
                      <a:r>
                        <a:rPr lang="en-US" sz="1600" u="none" strike="noStrike" dirty="0" smtClean="0">
                          <a:effectLst/>
                        </a:rPr>
                        <a:t>5.5MM</a:t>
                      </a:r>
                      <a:endParaRPr lang="en-US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5527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smtClean="0">
                          <a:effectLst/>
                        </a:rPr>
                        <a:t>TOTAL</a:t>
                      </a:r>
                      <a:endParaRPr lang="en-US" sz="1600" b="1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</a:rPr>
                        <a:t>52.1%</a:t>
                      </a:r>
                      <a:endParaRPr lang="en-US" sz="1600" b="1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</a:rPr>
                        <a:t>$2,781.67</a:t>
                      </a:r>
                      <a:endParaRPr lang="en-US" sz="1600" b="1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</a:rPr>
                        <a:t>48%</a:t>
                      </a:r>
                      <a:endParaRPr lang="en-US" sz="1600" b="1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</a:rPr>
                        <a:t>$12.3MM</a:t>
                      </a:r>
                      <a:endParaRPr lang="en-US" sz="1600" b="1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7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86800" y="6400800"/>
            <a:ext cx="365760" cy="365125"/>
          </a:xfrm>
          <a:prstGeom prst="rect">
            <a:avLst/>
          </a:prstGeom>
        </p:spPr>
        <p:txBody>
          <a:bodyPr/>
          <a:lstStyle/>
          <a:p>
            <a:fld id="{5F63EFF8-796D-314D-9659-0E1F5B8DE3DF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011292" y="6466236"/>
            <a:ext cx="9833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*Source: OTTI</a:t>
            </a:r>
            <a:endParaRPr 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430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3908"/>
            <a:ext cx="8229600" cy="775916"/>
          </a:xfrm>
        </p:spPr>
        <p:txBody>
          <a:bodyPr>
            <a:noAutofit/>
          </a:bodyPr>
          <a:lstStyle/>
          <a:p>
            <a:pPr algn="l"/>
            <a:r>
              <a:rPr lang="en-US" sz="4000" dirty="0" smtClean="0">
                <a:latin typeface="+mn-lt"/>
              </a:rPr>
              <a:t>Consumer Advertising           </a:t>
            </a:r>
            <a:r>
              <a:rPr lang="en-US" sz="2800" dirty="0" smtClean="0">
                <a:latin typeface="+mn-lt"/>
              </a:rPr>
              <a:t>Market Launches</a:t>
            </a:r>
            <a:endParaRPr lang="en-US" sz="2800" i="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212575" y="6356350"/>
            <a:ext cx="702825" cy="365125"/>
          </a:xfrm>
          <a:prstGeom prst="rect">
            <a:avLst/>
          </a:prstGeom>
        </p:spPr>
        <p:txBody>
          <a:bodyPr/>
          <a:lstStyle/>
          <a:p>
            <a:pPr algn="r"/>
            <a:fld id="{5F63EFF8-796D-314D-9659-0E1F5B8DE3DF}" type="slidenum">
              <a:rPr lang="en-US" sz="14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 algn="r"/>
              <a:t>29</a:t>
            </a:fld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440453" y="2661765"/>
            <a:ext cx="2600624" cy="40940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ts val="1200"/>
              </a:spcBef>
              <a:buFont typeface="Arial"/>
              <a:buNone/>
              <a:defRPr sz="2400" b="0" i="0" kern="1200">
                <a:solidFill>
                  <a:schemeClr val="tx1"/>
                </a:solidFill>
                <a:latin typeface="Arial MT Std"/>
                <a:ea typeface="+mn-ea"/>
                <a:cs typeface="Arial MT Std"/>
              </a:defRPr>
            </a:lvl1pPr>
            <a:lvl2pPr marL="288925" indent="-285750" algn="l" defTabSz="457200" rtl="0" eaLnBrk="1" latinLnBrk="0" hangingPunct="1">
              <a:spcBef>
                <a:spcPts val="6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Arial MT Std"/>
                <a:ea typeface="+mn-ea"/>
                <a:cs typeface="Arial MT Std"/>
              </a:defRPr>
            </a:lvl2pPr>
            <a:lvl3pPr marL="458788" indent="-228600" algn="l" defTabSz="457200" rtl="0" eaLnBrk="1" latinLnBrk="0" hangingPunct="1">
              <a:spcBef>
                <a:spcPts val="400"/>
              </a:spcBef>
              <a:buFont typeface="Lucida Grande"/>
              <a:buChar char="-"/>
              <a:defRPr sz="1800" b="0" i="0" kern="1200">
                <a:solidFill>
                  <a:schemeClr val="tx1"/>
                </a:solidFill>
                <a:latin typeface="Arial MT Std"/>
                <a:ea typeface="+mn-ea"/>
                <a:cs typeface="Arial MT Std"/>
              </a:defRPr>
            </a:lvl3pPr>
            <a:lvl4pPr marL="685800" indent="-228600" algn="l" defTabSz="457200" rtl="0" eaLnBrk="1" latinLnBrk="0" hangingPunct="1">
              <a:spcBef>
                <a:spcPts val="300"/>
              </a:spcBef>
              <a:buFont typeface="Arial"/>
              <a:buChar char="•"/>
              <a:defRPr sz="1600" b="0" i="0" kern="1200">
                <a:solidFill>
                  <a:schemeClr val="tx1"/>
                </a:solidFill>
                <a:latin typeface="Arial MT Std"/>
                <a:ea typeface="+mn-ea"/>
                <a:cs typeface="Arial MT Std"/>
              </a:defRPr>
            </a:lvl4pPr>
            <a:lvl5pPr marL="857250" indent="-228600" algn="l" defTabSz="457200" rtl="0" eaLnBrk="1" latinLnBrk="0" hangingPunct="1">
              <a:spcBef>
                <a:spcPts val="200"/>
              </a:spcBef>
              <a:buFont typeface="Lucida Grande"/>
              <a:buChar char="-"/>
              <a:defRPr sz="1400" b="0" i="0" kern="1200">
                <a:solidFill>
                  <a:schemeClr val="tx1"/>
                </a:solidFill>
                <a:latin typeface="Arial MT Std"/>
                <a:ea typeface="+mn-ea"/>
                <a:cs typeface="Arial MT Std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000"/>
              </a:lnSpc>
            </a:pPr>
            <a:r>
              <a:rPr lang="en-US" sz="2800" dirty="0" smtClean="0">
                <a:latin typeface="+mn-lt"/>
              </a:rPr>
              <a:t>Australia </a:t>
            </a:r>
            <a:endParaRPr lang="en-US" sz="2800" dirty="0">
              <a:latin typeface="+mn-lt"/>
            </a:endParaRPr>
          </a:p>
          <a:p>
            <a:pPr>
              <a:lnSpc>
                <a:spcPts val="3000"/>
              </a:lnSpc>
            </a:pPr>
            <a:r>
              <a:rPr lang="en-US" sz="2800" dirty="0" smtClean="0">
                <a:latin typeface="+mn-lt"/>
              </a:rPr>
              <a:t>Brazil</a:t>
            </a:r>
          </a:p>
          <a:p>
            <a:pPr>
              <a:lnSpc>
                <a:spcPts val="3000"/>
              </a:lnSpc>
            </a:pPr>
            <a:r>
              <a:rPr lang="en-US" sz="2800" dirty="0" smtClean="0">
                <a:latin typeface="+mn-lt"/>
              </a:rPr>
              <a:t>South Korea</a:t>
            </a:r>
          </a:p>
          <a:p>
            <a:pPr>
              <a:lnSpc>
                <a:spcPts val="3000"/>
              </a:lnSpc>
            </a:pPr>
            <a:r>
              <a:rPr lang="en-US" sz="2800" dirty="0" smtClean="0">
                <a:latin typeface="+mn-lt"/>
              </a:rPr>
              <a:t>France</a:t>
            </a:r>
          </a:p>
          <a:p>
            <a:pPr>
              <a:lnSpc>
                <a:spcPts val="3000"/>
              </a:lnSpc>
            </a:pPr>
            <a:r>
              <a:rPr lang="en-US" sz="2800" dirty="0" smtClean="0">
                <a:latin typeface="+mn-lt"/>
              </a:rPr>
              <a:t>Mexico</a:t>
            </a:r>
          </a:p>
          <a:p>
            <a:pPr>
              <a:lnSpc>
                <a:spcPts val="3000"/>
              </a:lnSpc>
            </a:pPr>
            <a:r>
              <a:rPr lang="en-US" sz="2800" dirty="0" smtClean="0">
                <a:latin typeface="+mn-lt"/>
              </a:rPr>
              <a:t>China</a:t>
            </a:r>
          </a:p>
          <a:p>
            <a:pPr>
              <a:lnSpc>
                <a:spcPts val="3000"/>
              </a:lnSpc>
            </a:pPr>
            <a:r>
              <a:rPr lang="en-US" sz="2800" dirty="0" smtClean="0">
                <a:latin typeface="+mn-lt"/>
              </a:rPr>
              <a:t>Germany</a:t>
            </a:r>
            <a:endParaRPr lang="en-US" sz="2800" dirty="0">
              <a:latin typeface="+mn-lt"/>
            </a:endParaRPr>
          </a:p>
          <a:p>
            <a:pPr marL="457200" indent="-457200">
              <a:buFont typeface="+mj-lt"/>
              <a:buAutoNum type="arabicPeriod" startAt="6"/>
            </a:pPr>
            <a:endParaRPr lang="en-US" sz="2900" dirty="0" smtClean="0">
              <a:latin typeface="+mn-lt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041076" y="2690731"/>
            <a:ext cx="2645723" cy="4635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200"/>
              </a:spcBef>
              <a:buFont typeface="Arial"/>
              <a:buNone/>
              <a:defRPr sz="2400" b="0" i="0" kern="1200">
                <a:solidFill>
                  <a:schemeClr val="tx1"/>
                </a:solidFill>
                <a:latin typeface="Arial MT Std"/>
                <a:ea typeface="+mn-ea"/>
                <a:cs typeface="Arial MT Std"/>
              </a:defRPr>
            </a:lvl1pPr>
            <a:lvl2pPr marL="288925" indent="-285750" algn="l" defTabSz="457200" rtl="0" eaLnBrk="1" latinLnBrk="0" hangingPunct="1">
              <a:spcBef>
                <a:spcPts val="6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Arial MT Std"/>
                <a:ea typeface="+mn-ea"/>
                <a:cs typeface="Arial MT Std"/>
              </a:defRPr>
            </a:lvl2pPr>
            <a:lvl3pPr marL="458788" indent="-228600" algn="l" defTabSz="457200" rtl="0" eaLnBrk="1" latinLnBrk="0" hangingPunct="1">
              <a:spcBef>
                <a:spcPts val="400"/>
              </a:spcBef>
              <a:buFont typeface="Lucida Grande"/>
              <a:buChar char="-"/>
              <a:defRPr sz="1800" b="0" i="0" kern="1200">
                <a:solidFill>
                  <a:schemeClr val="tx1"/>
                </a:solidFill>
                <a:latin typeface="Arial MT Std"/>
                <a:ea typeface="+mn-ea"/>
                <a:cs typeface="Arial MT Std"/>
              </a:defRPr>
            </a:lvl3pPr>
            <a:lvl4pPr marL="685800" indent="-228600" algn="l" defTabSz="457200" rtl="0" eaLnBrk="1" latinLnBrk="0" hangingPunct="1">
              <a:spcBef>
                <a:spcPts val="300"/>
              </a:spcBef>
              <a:buFont typeface="Arial"/>
              <a:buChar char="•"/>
              <a:defRPr sz="1600" b="0" i="0" kern="1200">
                <a:solidFill>
                  <a:schemeClr val="tx1"/>
                </a:solidFill>
                <a:latin typeface="Arial MT Std"/>
                <a:ea typeface="+mn-ea"/>
                <a:cs typeface="Arial MT Std"/>
              </a:defRPr>
            </a:lvl4pPr>
            <a:lvl5pPr marL="857250" indent="-228600" algn="l" defTabSz="457200" rtl="0" eaLnBrk="1" latinLnBrk="0" hangingPunct="1">
              <a:spcBef>
                <a:spcPts val="200"/>
              </a:spcBef>
              <a:buFont typeface="Lucida Grande"/>
              <a:buChar char="-"/>
              <a:defRPr sz="1400" b="0" i="0" kern="1200">
                <a:solidFill>
                  <a:schemeClr val="tx1"/>
                </a:solidFill>
                <a:latin typeface="Arial MT Std"/>
                <a:ea typeface="+mn-ea"/>
                <a:cs typeface="Arial MT Std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000"/>
              </a:lnSpc>
            </a:pPr>
            <a:r>
              <a:rPr lang="en-US" sz="2800" dirty="0" smtClean="0">
                <a:latin typeface="+mn-lt"/>
              </a:rPr>
              <a:t>Switzerland </a:t>
            </a:r>
          </a:p>
          <a:p>
            <a:pPr>
              <a:lnSpc>
                <a:spcPts val="3000"/>
              </a:lnSpc>
            </a:pPr>
            <a:r>
              <a:rPr lang="en-US" sz="2800" dirty="0">
                <a:latin typeface="+mn-lt"/>
              </a:rPr>
              <a:t>Argentina</a:t>
            </a:r>
          </a:p>
          <a:p>
            <a:pPr>
              <a:lnSpc>
                <a:spcPts val="3000"/>
              </a:lnSpc>
            </a:pPr>
            <a:r>
              <a:rPr lang="en-US" sz="2800" dirty="0" smtClean="0">
                <a:latin typeface="+mn-lt"/>
              </a:rPr>
              <a:t>India</a:t>
            </a:r>
            <a:endParaRPr lang="en-US" sz="2800" dirty="0">
              <a:latin typeface="+mn-lt"/>
            </a:endParaRPr>
          </a:p>
          <a:p>
            <a:pPr>
              <a:lnSpc>
                <a:spcPts val="3000"/>
              </a:lnSpc>
            </a:pPr>
            <a:r>
              <a:rPr lang="en-US" sz="2800" dirty="0" smtClean="0">
                <a:latin typeface="+mn-lt"/>
              </a:rPr>
              <a:t>Italy</a:t>
            </a:r>
          </a:p>
          <a:p>
            <a:pPr>
              <a:lnSpc>
                <a:spcPts val="3000"/>
              </a:lnSpc>
            </a:pPr>
            <a:r>
              <a:rPr lang="en-US" sz="2800" dirty="0" smtClean="0">
                <a:latin typeface="+mn-lt"/>
              </a:rPr>
              <a:t>Spain </a:t>
            </a:r>
          </a:p>
          <a:p>
            <a:pPr>
              <a:lnSpc>
                <a:spcPts val="3000"/>
              </a:lnSpc>
            </a:pPr>
            <a:r>
              <a:rPr lang="en-US" sz="2800" dirty="0" smtClean="0">
                <a:latin typeface="+mn-lt"/>
              </a:rPr>
              <a:t>Netherlands</a:t>
            </a:r>
          </a:p>
          <a:p>
            <a:pPr marL="457200" indent="-457200">
              <a:buFont typeface="+mj-lt"/>
              <a:buAutoNum type="arabicPeriod" startAt="6"/>
            </a:pPr>
            <a:endParaRPr lang="en-US" dirty="0" smtClean="0">
              <a:latin typeface="+mn-lt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28326" y="1612106"/>
            <a:ext cx="1894461" cy="4635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200"/>
              </a:spcBef>
              <a:buFont typeface="Arial"/>
              <a:buNone/>
              <a:defRPr sz="2400" b="0" i="0" kern="1200">
                <a:solidFill>
                  <a:schemeClr val="tx1"/>
                </a:solidFill>
                <a:latin typeface="Arial MT Std"/>
                <a:ea typeface="+mn-ea"/>
                <a:cs typeface="Arial MT Std"/>
              </a:defRPr>
            </a:lvl1pPr>
            <a:lvl2pPr marL="288925" indent="-285750" algn="l" defTabSz="457200" rtl="0" eaLnBrk="1" latinLnBrk="0" hangingPunct="1">
              <a:spcBef>
                <a:spcPts val="6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Arial MT Std"/>
                <a:ea typeface="+mn-ea"/>
                <a:cs typeface="Arial MT Std"/>
              </a:defRPr>
            </a:lvl2pPr>
            <a:lvl3pPr marL="458788" indent="-228600" algn="l" defTabSz="457200" rtl="0" eaLnBrk="1" latinLnBrk="0" hangingPunct="1">
              <a:spcBef>
                <a:spcPts val="400"/>
              </a:spcBef>
              <a:buFont typeface="Lucida Grande"/>
              <a:buChar char="-"/>
              <a:defRPr sz="1800" b="0" i="0" kern="1200">
                <a:solidFill>
                  <a:schemeClr val="tx1"/>
                </a:solidFill>
                <a:latin typeface="Arial MT Std"/>
                <a:ea typeface="+mn-ea"/>
                <a:cs typeface="Arial MT Std"/>
              </a:defRPr>
            </a:lvl3pPr>
            <a:lvl4pPr marL="685800" indent="-228600" algn="l" defTabSz="457200" rtl="0" eaLnBrk="1" latinLnBrk="0" hangingPunct="1">
              <a:spcBef>
                <a:spcPts val="300"/>
              </a:spcBef>
              <a:buFont typeface="Arial"/>
              <a:buChar char="•"/>
              <a:defRPr sz="1600" b="0" i="0" kern="1200">
                <a:solidFill>
                  <a:schemeClr val="tx1"/>
                </a:solidFill>
                <a:latin typeface="Arial MT Std"/>
                <a:ea typeface="+mn-ea"/>
                <a:cs typeface="Arial MT Std"/>
              </a:defRPr>
            </a:lvl4pPr>
            <a:lvl5pPr marL="857250" indent="-228600" algn="l" defTabSz="457200" rtl="0" eaLnBrk="1" latinLnBrk="0" hangingPunct="1">
              <a:spcBef>
                <a:spcPts val="200"/>
              </a:spcBef>
              <a:buFont typeface="Lucida Grande"/>
              <a:buChar char="-"/>
              <a:defRPr sz="1400" b="0" i="0" kern="1200">
                <a:solidFill>
                  <a:schemeClr val="tx1"/>
                </a:solidFill>
                <a:latin typeface="Arial MT Std"/>
                <a:ea typeface="+mn-ea"/>
                <a:cs typeface="Arial MT Std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900" b="1" dirty="0" smtClean="0">
                <a:solidFill>
                  <a:schemeClr val="accent2"/>
                </a:solidFill>
                <a:latin typeface="+mn-lt"/>
              </a:rPr>
              <a:t>Launch Markets</a:t>
            </a:r>
          </a:p>
          <a:p>
            <a:pPr>
              <a:lnSpc>
                <a:spcPts val="3000"/>
              </a:lnSpc>
            </a:pPr>
            <a:r>
              <a:rPr lang="en-US" sz="2800" dirty="0" smtClean="0">
                <a:latin typeface="+mn-lt"/>
              </a:rPr>
              <a:t>Canada</a:t>
            </a:r>
          </a:p>
          <a:p>
            <a:pPr>
              <a:lnSpc>
                <a:spcPts val="3000"/>
              </a:lnSpc>
            </a:pPr>
            <a:r>
              <a:rPr lang="en-US" sz="2800" dirty="0" smtClean="0">
                <a:latin typeface="+mn-lt"/>
              </a:rPr>
              <a:t>Japan</a:t>
            </a:r>
          </a:p>
          <a:p>
            <a:pPr>
              <a:lnSpc>
                <a:spcPts val="3000"/>
              </a:lnSpc>
            </a:pPr>
            <a:r>
              <a:rPr lang="en-US" sz="2800" dirty="0" smtClean="0">
                <a:latin typeface="+mn-lt"/>
              </a:rPr>
              <a:t>UK </a:t>
            </a:r>
            <a:endParaRPr lang="en-US" sz="28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31273" y="1643912"/>
            <a:ext cx="440822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b="1" dirty="0" smtClean="0">
                <a:solidFill>
                  <a:schemeClr val="accent2"/>
                </a:solidFill>
              </a:rPr>
              <a:t>Future </a:t>
            </a:r>
          </a:p>
          <a:p>
            <a:pPr algn="ctr"/>
            <a:r>
              <a:rPr lang="en-US" sz="2900" b="1" dirty="0" smtClean="0">
                <a:solidFill>
                  <a:schemeClr val="accent2"/>
                </a:solidFill>
              </a:rPr>
              <a:t>Markets</a:t>
            </a:r>
            <a:endParaRPr lang="en-US" sz="2900" b="1" dirty="0">
              <a:solidFill>
                <a:schemeClr val="accent2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3631274" y="2628797"/>
            <a:ext cx="4408227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28326" y="2609257"/>
            <a:ext cx="1515706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2717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3284"/>
            <a:ext cx="8229600" cy="775916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+mn-lt"/>
              </a:rPr>
              <a:t>Funding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458200" cy="6278563"/>
          </a:xfrm>
        </p:spPr>
        <p:txBody>
          <a:bodyPr/>
          <a:lstStyle/>
          <a:p>
            <a:pPr marL="274320" indent="-274320">
              <a:lnSpc>
                <a:spcPts val="1700"/>
              </a:lnSpc>
              <a:spcBef>
                <a:spcPts val="800"/>
              </a:spcBef>
              <a:buFont typeface="Arial" pitchFamily="34" charset="0"/>
              <a:buChar char="•"/>
            </a:pPr>
            <a:r>
              <a:rPr lang="en-US" sz="2000" b="1" dirty="0">
                <a:solidFill>
                  <a:srgbClr val="626262"/>
                </a:solidFill>
                <a:latin typeface="+mn-lt"/>
                <a:cs typeface="Arial"/>
              </a:rPr>
              <a:t>Private sector funding is </a:t>
            </a:r>
            <a:r>
              <a:rPr lang="en-US" sz="2000" b="1" u="sng" dirty="0">
                <a:solidFill>
                  <a:srgbClr val="626262"/>
                </a:solidFill>
                <a:latin typeface="+mn-lt"/>
                <a:cs typeface="Arial"/>
              </a:rPr>
              <a:t>required</a:t>
            </a:r>
            <a:r>
              <a:rPr lang="en-US" sz="2000" b="1" dirty="0">
                <a:solidFill>
                  <a:srgbClr val="626262"/>
                </a:solidFill>
                <a:latin typeface="+mn-lt"/>
                <a:cs typeface="Arial"/>
              </a:rPr>
              <a:t> to receive ESTA funds</a:t>
            </a:r>
          </a:p>
          <a:p>
            <a:pPr marL="674370" lvl="1" indent="-274320">
              <a:lnSpc>
                <a:spcPts val="2000"/>
              </a:lnSpc>
              <a:spcBef>
                <a:spcPts val="800"/>
              </a:spcBef>
            </a:pPr>
            <a:r>
              <a:rPr lang="en-US" sz="1800" b="0" spc="-30" dirty="0">
                <a:solidFill>
                  <a:srgbClr val="626262"/>
                </a:solidFill>
                <a:latin typeface="+mn-lt"/>
                <a:cs typeface="Arial"/>
              </a:rPr>
              <a:t>Cash or in-kind investment</a:t>
            </a:r>
          </a:p>
          <a:p>
            <a:pPr marL="674370" lvl="1" indent="-274320">
              <a:lnSpc>
                <a:spcPts val="2000"/>
              </a:lnSpc>
              <a:spcBef>
                <a:spcPts val="800"/>
              </a:spcBef>
            </a:pPr>
            <a:r>
              <a:rPr lang="en-US" sz="1800" b="0" spc="-30" dirty="0">
                <a:solidFill>
                  <a:srgbClr val="626262"/>
                </a:solidFill>
                <a:latin typeface="+mn-lt"/>
                <a:cs typeface="Arial"/>
              </a:rPr>
              <a:t>Minimum cash requirement is 20%, and in-kind can be up to 80</a:t>
            </a:r>
            <a:r>
              <a:rPr lang="en-US" sz="1800" b="0" spc="-30" dirty="0" smtClean="0">
                <a:solidFill>
                  <a:srgbClr val="626262"/>
                </a:solidFill>
                <a:latin typeface="+mn-lt"/>
                <a:cs typeface="Arial"/>
              </a:rPr>
              <a:t>%, but not required</a:t>
            </a:r>
            <a:endParaRPr lang="en-US" sz="1800" b="0" spc="-30" dirty="0">
              <a:solidFill>
                <a:srgbClr val="626262"/>
              </a:solidFill>
              <a:latin typeface="+mn-lt"/>
              <a:cs typeface="Arial"/>
            </a:endParaRPr>
          </a:p>
          <a:p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766970" y="2630556"/>
            <a:ext cx="1905000" cy="1524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$1 from cash or in-kind contribution</a:t>
            </a:r>
            <a:endParaRPr lang="en-US" sz="1400" dirty="0"/>
          </a:p>
        </p:txBody>
      </p:sp>
      <p:sp>
        <p:nvSpPr>
          <p:cNvPr id="6" name="Oval 5"/>
          <p:cNvSpPr/>
          <p:nvPr/>
        </p:nvSpPr>
        <p:spPr>
          <a:xfrm>
            <a:off x="3581400" y="2630556"/>
            <a:ext cx="1905000" cy="1524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$1 matching funds received from ESTA funds</a:t>
            </a:r>
          </a:p>
        </p:txBody>
      </p:sp>
      <p:sp>
        <p:nvSpPr>
          <p:cNvPr id="7" name="Oval 6"/>
          <p:cNvSpPr/>
          <p:nvPr/>
        </p:nvSpPr>
        <p:spPr>
          <a:xfrm>
            <a:off x="6386045" y="2588003"/>
            <a:ext cx="2057400" cy="16091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Up to $100M    to support marketing the USA as a premier travel destination</a:t>
            </a:r>
            <a:endParaRPr lang="en-US" sz="1400" dirty="0"/>
          </a:p>
        </p:txBody>
      </p:sp>
      <p:sp>
        <p:nvSpPr>
          <p:cNvPr id="8" name="Plus 7"/>
          <p:cNvSpPr/>
          <p:nvPr/>
        </p:nvSpPr>
        <p:spPr>
          <a:xfrm>
            <a:off x="2667000" y="3056906"/>
            <a:ext cx="914400" cy="914400"/>
          </a:xfrm>
          <a:prstGeom prst="mathPlus">
            <a:avLst/>
          </a:prstGeom>
          <a:solidFill>
            <a:srgbClr val="FFC000"/>
          </a:solidFill>
          <a:ln>
            <a:solidFill>
              <a:srgbClr val="F2C6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Equal 8"/>
          <p:cNvSpPr/>
          <p:nvPr/>
        </p:nvSpPr>
        <p:spPr>
          <a:xfrm>
            <a:off x="5486400" y="3048000"/>
            <a:ext cx="914400" cy="914400"/>
          </a:xfrm>
          <a:prstGeom prst="mathEqual">
            <a:avLst/>
          </a:prstGeom>
          <a:solidFill>
            <a:srgbClr val="F2C640"/>
          </a:solidFill>
          <a:ln>
            <a:solidFill>
              <a:srgbClr val="F2C6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6970" y="4505739"/>
            <a:ext cx="2106494" cy="1872439"/>
          </a:xfrm>
          <a:prstGeom prst="rect">
            <a:avLst/>
          </a:prstGeom>
          <a:solidFill>
            <a:srgbClr val="F2C64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/>
              <a:buChar char="•"/>
            </a:pPr>
            <a:endParaRPr lang="en-US" sz="1600" dirty="0" smtClean="0">
              <a:solidFill>
                <a:srgbClr val="003055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003055"/>
                </a:solidFill>
              </a:rPr>
              <a:t>Advertising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003055"/>
                </a:solidFill>
              </a:rPr>
              <a:t>Sponsorships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003055"/>
                </a:solidFill>
              </a:rPr>
              <a:t>Co-op Marketing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003055"/>
                </a:solidFill>
              </a:rPr>
              <a:t>Licensing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003055"/>
                </a:solidFill>
              </a:rPr>
              <a:t>Publications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003055"/>
                </a:solidFill>
              </a:rPr>
              <a:t>Joint Media Buys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003055"/>
                </a:solidFill>
              </a:rPr>
              <a:t>Trade Shows</a:t>
            </a:r>
          </a:p>
          <a:p>
            <a:pPr algn="ctr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3581400" y="4505738"/>
            <a:ext cx="2151472" cy="1872439"/>
          </a:xfrm>
          <a:prstGeom prst="rect">
            <a:avLst/>
          </a:prstGeom>
          <a:solidFill>
            <a:srgbClr val="F2C64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003055"/>
                </a:solidFill>
              </a:rPr>
              <a:t>Funded by $14 fee paid to ESTA by travelers from 36 visa waiver countries </a:t>
            </a:r>
          </a:p>
          <a:p>
            <a:pPr algn="ctr"/>
            <a:endParaRPr lang="en-US" sz="1050" dirty="0" smtClean="0">
              <a:solidFill>
                <a:srgbClr val="003055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15555" y="4505738"/>
            <a:ext cx="2027890" cy="1872438"/>
          </a:xfrm>
          <a:prstGeom prst="rect">
            <a:avLst/>
          </a:prstGeom>
          <a:solidFill>
            <a:srgbClr val="F2C64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003055"/>
                </a:solidFill>
              </a:rPr>
              <a:t>The marketing fund created by the ESTA fee is capped at $100M annually</a:t>
            </a:r>
          </a:p>
          <a:p>
            <a:pPr algn="ctr">
              <a:buFont typeface="Arial" pitchFamily="34" charset="0"/>
              <a:buChar char="•"/>
            </a:pP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3903830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Global Infrastructure</a:t>
            </a:r>
            <a:endParaRPr lang="en-US" dirty="0">
              <a:latin typeface="+mn-lt"/>
            </a:endParaRPr>
          </a:p>
        </p:txBody>
      </p:sp>
      <p:pic>
        <p:nvPicPr>
          <p:cNvPr id="3" name="Picture 2" descr="Screen Shot 2012-05-16 at 2.29.03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6717" y="1500839"/>
            <a:ext cx="1824155" cy="186235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78000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7911" y="1237235"/>
            <a:ext cx="5488950" cy="3003388"/>
          </a:xfrm>
          <a:solidFill>
            <a:srgbClr val="FF0000"/>
          </a:solidFill>
        </p:spPr>
      </p:pic>
      <p:sp>
        <p:nvSpPr>
          <p:cNvPr id="9" name="Donut 8"/>
          <p:cNvSpPr/>
          <p:nvPr/>
        </p:nvSpPr>
        <p:spPr>
          <a:xfrm>
            <a:off x="3240479" y="2571349"/>
            <a:ext cx="152400" cy="45719"/>
          </a:xfrm>
          <a:prstGeom prst="donut">
            <a:avLst>
              <a:gd name="adj" fmla="val 17591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6437245" y="1853580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4313156" y="1739280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8325676" y="2005012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4075044" y="2382176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6988867" y="2344076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5968779" y="1978170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6551545" y="2229776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Donut 22"/>
          <p:cNvSpPr/>
          <p:nvPr/>
        </p:nvSpPr>
        <p:spPr>
          <a:xfrm>
            <a:off x="5854479" y="2043112"/>
            <a:ext cx="152400" cy="152400"/>
          </a:xfrm>
          <a:prstGeom prst="donut">
            <a:avLst>
              <a:gd name="adj" fmla="val 17591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Donut 23"/>
          <p:cNvSpPr/>
          <p:nvPr/>
        </p:nvSpPr>
        <p:spPr>
          <a:xfrm>
            <a:off x="5907157" y="1663080"/>
            <a:ext cx="152400" cy="152400"/>
          </a:xfrm>
          <a:prstGeom prst="donut">
            <a:avLst>
              <a:gd name="adj" fmla="val 17591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5039139" y="3242196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Donut 25"/>
          <p:cNvSpPr/>
          <p:nvPr/>
        </p:nvSpPr>
        <p:spPr>
          <a:xfrm>
            <a:off x="8138159" y="2267876"/>
            <a:ext cx="152400" cy="152400"/>
          </a:xfrm>
          <a:prstGeom prst="donut">
            <a:avLst>
              <a:gd name="adj" fmla="val 17591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Donut 26"/>
          <p:cNvSpPr/>
          <p:nvPr/>
        </p:nvSpPr>
        <p:spPr>
          <a:xfrm>
            <a:off x="6064527" y="1701180"/>
            <a:ext cx="152400" cy="152400"/>
          </a:xfrm>
          <a:prstGeom prst="donut">
            <a:avLst>
              <a:gd name="adj" fmla="val 17591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Donut 29"/>
          <p:cNvSpPr/>
          <p:nvPr/>
        </p:nvSpPr>
        <p:spPr>
          <a:xfrm>
            <a:off x="6109253" y="1506501"/>
            <a:ext cx="152400" cy="152400"/>
          </a:xfrm>
          <a:prstGeom prst="donut">
            <a:avLst>
              <a:gd name="adj" fmla="val 17591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18361" y="4439478"/>
            <a:ext cx="8063638" cy="1923604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r>
              <a:rPr lang="en-US" sz="1200" b="1" u="sng" dirty="0" smtClean="0"/>
              <a:t>Multiple Country Representation</a:t>
            </a:r>
            <a:endParaRPr lang="en-US" sz="1200" b="1" dirty="0" smtClean="0"/>
          </a:p>
          <a:p>
            <a:pPr marL="171450" indent="-171450">
              <a:buFont typeface="Wingdings" pitchFamily="2" charset="2"/>
              <a:buChar char="§"/>
            </a:pPr>
            <a:r>
              <a:rPr lang="en-US" sz="1200" b="1" dirty="0" smtClean="0"/>
              <a:t>OCEANIA</a:t>
            </a:r>
            <a:r>
              <a:rPr lang="en-US" sz="1200" b="1" dirty="0"/>
              <a:t>: </a:t>
            </a:r>
            <a:r>
              <a:rPr lang="en-US" sz="1200" b="1" dirty="0" smtClean="0"/>
              <a:t>(Australia</a:t>
            </a:r>
            <a:r>
              <a:rPr lang="en-US" sz="1200" b="1" dirty="0"/>
              <a:t>, New </a:t>
            </a:r>
            <a:r>
              <a:rPr lang="en-US" sz="1200" b="1" dirty="0" smtClean="0"/>
              <a:t>Zealand</a:t>
            </a:r>
            <a:r>
              <a:rPr lang="en-US" sz="1200" b="1" dirty="0"/>
              <a:t>)</a:t>
            </a:r>
            <a:r>
              <a:rPr lang="en-US" sz="1200" b="1" dirty="0" smtClean="0"/>
              <a:t>				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sz="1100" b="1" dirty="0" smtClean="0"/>
              <a:t>NORDIC</a:t>
            </a:r>
            <a:r>
              <a:rPr lang="en-US" sz="1100" b="1" dirty="0"/>
              <a:t>: (Sweden, Denmark, Norway, Finland</a:t>
            </a:r>
            <a:r>
              <a:rPr lang="en-US" sz="1100" b="1" dirty="0" smtClean="0"/>
              <a:t>)</a:t>
            </a:r>
            <a:endParaRPr lang="en-US" sz="1100" b="1" dirty="0"/>
          </a:p>
          <a:p>
            <a:pPr marL="171450" indent="-171450">
              <a:buFont typeface="Wingdings" pitchFamily="2" charset="2"/>
              <a:buChar char="§"/>
            </a:pPr>
            <a:r>
              <a:rPr lang="es-ES" sz="1200" b="1" dirty="0" smtClean="0"/>
              <a:t>S</a:t>
            </a:r>
            <a:r>
              <a:rPr lang="es-ES" sz="1200" b="1" dirty="0"/>
              <a:t>. AMERICA: (Colombia, Venezuela, Argentina, Ecuador, Peru) </a:t>
            </a:r>
            <a:endParaRPr lang="en-US" sz="1200" b="1" dirty="0"/>
          </a:p>
          <a:p>
            <a:pPr marL="171450" indent="-171450">
              <a:buFont typeface="Wingdings" pitchFamily="2" charset="2"/>
              <a:buChar char="§"/>
            </a:pPr>
            <a:r>
              <a:rPr lang="en-US" sz="1200" b="1" dirty="0"/>
              <a:t>BENELUX: (Netherlands, Belgium, Luxembourg)	</a:t>
            </a:r>
            <a:r>
              <a:rPr lang="en-US" sz="1200" b="1" dirty="0" smtClean="0"/>
              <a:t>			</a:t>
            </a:r>
            <a:r>
              <a:rPr lang="en-US" sz="1200" b="1" u="sng" dirty="0" smtClean="0"/>
              <a:t>Additional Individual Countries:</a:t>
            </a:r>
            <a:endParaRPr lang="en-US" sz="1200" b="1" u="sng" dirty="0"/>
          </a:p>
          <a:p>
            <a:pPr marL="171450" indent="-171450">
              <a:buFont typeface="Wingdings" pitchFamily="2" charset="2"/>
              <a:buChar char="§"/>
            </a:pPr>
            <a:r>
              <a:rPr lang="en-US" sz="1200" b="1" dirty="0" smtClean="0"/>
              <a:t>MIDDLE </a:t>
            </a:r>
            <a:r>
              <a:rPr lang="en-US" sz="1200" b="1" dirty="0"/>
              <a:t>EAST: </a:t>
            </a:r>
            <a:r>
              <a:rPr lang="en-US" sz="1200" b="1" dirty="0" smtClean="0"/>
              <a:t>(GCC/ Egypt/ Mediterranean)					Israel		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sz="1200" b="1" dirty="0"/>
              <a:t>SOUTH AFRICA: (Sub-Saharan Countries)	</a:t>
            </a:r>
            <a:r>
              <a:rPr lang="en-US" sz="1200" b="1" dirty="0" smtClean="0"/>
              <a:t>			          Turkey</a:t>
            </a:r>
            <a:endParaRPr lang="en-US" sz="1200" b="1" dirty="0"/>
          </a:p>
          <a:p>
            <a:pPr marL="171450" indent="-171450">
              <a:buFont typeface="Wingdings" pitchFamily="2" charset="2"/>
              <a:buChar char="§"/>
            </a:pPr>
            <a:r>
              <a:rPr lang="en-US" sz="1200" b="1" dirty="0" smtClean="0"/>
              <a:t>EASTERN </a:t>
            </a:r>
            <a:r>
              <a:rPr lang="en-US" sz="1200" b="1" dirty="0"/>
              <a:t>EUROPE: (Russia, Poland, Czech Republic, Hungary</a:t>
            </a:r>
            <a:r>
              <a:rPr lang="en-US" sz="1200" b="1" dirty="0" smtClean="0"/>
              <a:t>)		Mexico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sz="1200" b="1" dirty="0" smtClean="0"/>
              <a:t>CHINA &amp; HONG KONG									India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sz="1200" b="1" dirty="0" smtClean="0"/>
              <a:t>SPAIN &amp; PORTUGAL									France</a:t>
            </a:r>
          </a:p>
        </p:txBody>
      </p:sp>
      <p:sp>
        <p:nvSpPr>
          <p:cNvPr id="6" name="Rectangle 5"/>
          <p:cNvSpPr/>
          <p:nvPr/>
        </p:nvSpPr>
        <p:spPr>
          <a:xfrm>
            <a:off x="339559" y="1811783"/>
            <a:ext cx="3074517" cy="1754326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endParaRPr lang="en-US" sz="800" b="1" u="sng" dirty="0" smtClean="0"/>
          </a:p>
          <a:p>
            <a:r>
              <a:rPr lang="en-US" sz="1200" b="1" u="sng" dirty="0" smtClean="0"/>
              <a:t>Current Representation:</a:t>
            </a:r>
          </a:p>
          <a:p>
            <a:r>
              <a:rPr lang="en-US" sz="1200" b="1" dirty="0" smtClean="0"/>
              <a:t>Germany</a:t>
            </a:r>
            <a:r>
              <a:rPr lang="en-US" sz="1200" b="1" dirty="0"/>
              <a:t>, Switzerland, </a:t>
            </a:r>
            <a:r>
              <a:rPr lang="en-US" sz="1200" b="1" dirty="0" smtClean="0"/>
              <a:t>Austria - </a:t>
            </a:r>
            <a:r>
              <a:rPr lang="en-US" sz="1200" b="1" dirty="0" smtClean="0">
                <a:solidFill>
                  <a:srgbClr val="C00000"/>
                </a:solidFill>
              </a:rPr>
              <a:t>BrandMasters</a:t>
            </a:r>
            <a:endParaRPr lang="en-US" sz="1200" b="1" dirty="0" smtClean="0"/>
          </a:p>
          <a:p>
            <a:r>
              <a:rPr lang="en-US" sz="1200" b="1" dirty="0" smtClean="0"/>
              <a:t>JAPAN –</a:t>
            </a:r>
            <a:r>
              <a:rPr lang="en-US" sz="1200" b="1" dirty="0" smtClean="0">
                <a:solidFill>
                  <a:srgbClr val="C00000"/>
                </a:solidFill>
              </a:rPr>
              <a:t>Avia Reps</a:t>
            </a:r>
            <a:r>
              <a:rPr lang="en-US" sz="1200" b="1" dirty="0"/>
              <a:t>	</a:t>
            </a:r>
          </a:p>
          <a:p>
            <a:r>
              <a:rPr lang="en-US" sz="1200" b="1" dirty="0" smtClean="0"/>
              <a:t>SOUTH KOREA-</a:t>
            </a:r>
            <a:r>
              <a:rPr lang="en-US" sz="1200" b="1" dirty="0" smtClean="0">
                <a:solidFill>
                  <a:srgbClr val="C00000"/>
                </a:solidFill>
              </a:rPr>
              <a:t>Avia Reps</a:t>
            </a:r>
          </a:p>
          <a:p>
            <a:r>
              <a:rPr lang="en-US" sz="1200" b="1" dirty="0"/>
              <a:t>UK / IRELAND – </a:t>
            </a:r>
            <a:r>
              <a:rPr lang="en-US" sz="1200" b="1" dirty="0">
                <a:solidFill>
                  <a:srgbClr val="C00000"/>
                </a:solidFill>
              </a:rPr>
              <a:t>Black </a:t>
            </a:r>
            <a:r>
              <a:rPr lang="en-US" sz="1200" b="1" dirty="0" smtClean="0">
                <a:solidFill>
                  <a:srgbClr val="C00000"/>
                </a:solidFill>
              </a:rPr>
              <a:t>Diamond</a:t>
            </a:r>
          </a:p>
          <a:p>
            <a:r>
              <a:rPr lang="en-US" sz="1200" b="1" dirty="0"/>
              <a:t>BRAZIL</a:t>
            </a:r>
            <a:r>
              <a:rPr lang="en-US" sz="1200" b="1" dirty="0">
                <a:solidFill>
                  <a:srgbClr val="C00000"/>
                </a:solidFill>
              </a:rPr>
              <a:t> – Insight Marketing</a:t>
            </a:r>
          </a:p>
          <a:p>
            <a:r>
              <a:rPr lang="en-US" sz="800" b="1" dirty="0"/>
              <a:t>	</a:t>
            </a:r>
          </a:p>
          <a:p>
            <a:r>
              <a:rPr lang="en-US" sz="800" b="1" dirty="0"/>
              <a:t>	</a:t>
            </a:r>
          </a:p>
        </p:txBody>
      </p:sp>
      <p:sp>
        <p:nvSpPr>
          <p:cNvPr id="38" name="Donut 37"/>
          <p:cNvSpPr/>
          <p:nvPr/>
        </p:nvSpPr>
        <p:spPr>
          <a:xfrm>
            <a:off x="6475345" y="3350722"/>
            <a:ext cx="152400" cy="152400"/>
          </a:xfrm>
          <a:prstGeom prst="donut">
            <a:avLst>
              <a:gd name="adj" fmla="val 17591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Donut 38"/>
          <p:cNvSpPr/>
          <p:nvPr/>
        </p:nvSpPr>
        <p:spPr>
          <a:xfrm>
            <a:off x="4886739" y="3443673"/>
            <a:ext cx="152400" cy="152400"/>
          </a:xfrm>
          <a:prstGeom prst="donut">
            <a:avLst>
              <a:gd name="adj" fmla="val 17591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Donut 39"/>
          <p:cNvSpPr/>
          <p:nvPr/>
        </p:nvSpPr>
        <p:spPr>
          <a:xfrm>
            <a:off x="2809459" y="4458163"/>
            <a:ext cx="152400" cy="152400"/>
          </a:xfrm>
          <a:prstGeom prst="donut">
            <a:avLst>
              <a:gd name="adj" fmla="val 17591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24070" y="1052569"/>
            <a:ext cx="38890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Countries/Regions Representation</a:t>
            </a:r>
            <a:endParaRPr lang="en-US" sz="2400" dirty="0"/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424070" y="407828"/>
            <a:ext cx="8232085" cy="72832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rgbClr val="850031"/>
                </a:solidFill>
                <a:latin typeface="+mn-lt"/>
              </a:rPr>
              <a:t>Global </a:t>
            </a:r>
            <a:r>
              <a:rPr lang="en-US" sz="4000" b="1" dirty="0">
                <a:solidFill>
                  <a:srgbClr val="850031"/>
                </a:solidFill>
                <a:latin typeface="+mn-lt"/>
              </a:rPr>
              <a:t>Infrastructure</a:t>
            </a:r>
          </a:p>
        </p:txBody>
      </p:sp>
      <p:sp>
        <p:nvSpPr>
          <p:cNvPr id="34" name="Oval 33"/>
          <p:cNvSpPr/>
          <p:nvPr/>
        </p:nvSpPr>
        <p:spPr>
          <a:xfrm flipH="1" flipV="1">
            <a:off x="8496299" y="2043112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Oval 41"/>
          <p:cNvSpPr/>
          <p:nvPr/>
        </p:nvSpPr>
        <p:spPr>
          <a:xfrm>
            <a:off x="5879657" y="2016270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Oval 42"/>
          <p:cNvSpPr/>
          <p:nvPr/>
        </p:nvSpPr>
        <p:spPr>
          <a:xfrm flipH="1" flipV="1">
            <a:off x="7353300" y="2458376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339559" y="3547383"/>
            <a:ext cx="4177438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u="sng" dirty="0" smtClean="0"/>
              <a:t>Upcoming Rep Firms Schedule for Interview:</a:t>
            </a:r>
            <a:endParaRPr lang="en-US" sz="1200" b="1" dirty="0" smtClean="0"/>
          </a:p>
          <a:p>
            <a:r>
              <a:rPr lang="en-US" sz="1200" b="1" dirty="0" smtClean="0"/>
              <a:t>Australia and Oceania</a:t>
            </a:r>
          </a:p>
          <a:p>
            <a:r>
              <a:rPr lang="en-US" sz="1200" b="1" dirty="0" smtClean="0"/>
              <a:t>China</a:t>
            </a:r>
          </a:p>
          <a:p>
            <a:r>
              <a:rPr lang="en-US" sz="1200" b="1" dirty="0" smtClean="0"/>
              <a:t>India</a:t>
            </a:r>
          </a:p>
        </p:txBody>
      </p:sp>
      <p:sp>
        <p:nvSpPr>
          <p:cNvPr id="44" name="Donut 43"/>
          <p:cNvSpPr/>
          <p:nvPr/>
        </p:nvSpPr>
        <p:spPr>
          <a:xfrm>
            <a:off x="6216927" y="1777380"/>
            <a:ext cx="152400" cy="152400"/>
          </a:xfrm>
          <a:prstGeom prst="donut">
            <a:avLst>
              <a:gd name="adj" fmla="val 17591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8" name="Donut 47"/>
          <p:cNvSpPr/>
          <p:nvPr/>
        </p:nvSpPr>
        <p:spPr>
          <a:xfrm>
            <a:off x="8381999" y="3318396"/>
            <a:ext cx="152400" cy="152400"/>
          </a:xfrm>
          <a:prstGeom prst="donut">
            <a:avLst>
              <a:gd name="adj" fmla="val 17591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0" name="Donut 49"/>
          <p:cNvSpPr/>
          <p:nvPr/>
        </p:nvSpPr>
        <p:spPr>
          <a:xfrm>
            <a:off x="7050160" y="1624980"/>
            <a:ext cx="152400" cy="152400"/>
          </a:xfrm>
          <a:prstGeom prst="donut">
            <a:avLst>
              <a:gd name="adj" fmla="val 17591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Donut 50"/>
          <p:cNvSpPr/>
          <p:nvPr/>
        </p:nvSpPr>
        <p:spPr>
          <a:xfrm>
            <a:off x="6809961" y="2153576"/>
            <a:ext cx="152400" cy="152400"/>
          </a:xfrm>
          <a:prstGeom prst="donut">
            <a:avLst>
              <a:gd name="adj" fmla="val 17591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2" name="Donut 51"/>
          <p:cNvSpPr/>
          <p:nvPr/>
        </p:nvSpPr>
        <p:spPr>
          <a:xfrm>
            <a:off x="5039139" y="3596073"/>
            <a:ext cx="152400" cy="152400"/>
          </a:xfrm>
          <a:prstGeom prst="donut">
            <a:avLst>
              <a:gd name="adj" fmla="val 17591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580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/>
        </p:nvSpPr>
        <p:spPr>
          <a:xfrm>
            <a:off x="4572000" y="1763484"/>
            <a:ext cx="4326340" cy="4525963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 smtClean="0">
                <a:solidFill>
                  <a:schemeClr val="tx2"/>
                </a:solidFill>
              </a:rPr>
              <a:t>International trade shows and trade missions are a critical platform in Brand USA’s marketing strategy.</a:t>
            </a:r>
          </a:p>
          <a:p>
            <a:pPr marL="0" indent="0">
              <a:buNone/>
            </a:pPr>
            <a:endParaRPr lang="en-US" sz="20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Brand USA will serve as a unifying element for representing U.S. travel and tourism interests globally.  Branded USA Pavilions will aggregate featured destinations and amplify our experience pillars.</a:t>
            </a:r>
          </a:p>
          <a:p>
            <a:pPr marL="0" indent="0">
              <a:buNone/>
            </a:pPr>
            <a:endParaRPr lang="en-US" sz="1600" dirty="0" smtClean="0">
              <a:solidFill>
                <a:srgbClr val="850031"/>
              </a:solidFill>
            </a:endParaRPr>
          </a:p>
          <a:p>
            <a:pPr marL="0" indent="0">
              <a:buNone/>
            </a:pPr>
            <a:endParaRPr lang="en-US" sz="1400" dirty="0">
              <a:solidFill>
                <a:srgbClr val="850031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369517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>
                <a:solidFill>
                  <a:srgbClr val="850031"/>
                </a:solidFill>
                <a:latin typeface="+mj-lt"/>
              </a:rPr>
              <a:t>Events &amp; Tradeshows</a:t>
            </a:r>
            <a:endParaRPr lang="en-US" sz="4000" dirty="0">
              <a:solidFill>
                <a:srgbClr val="850031"/>
              </a:solidFill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0000">
            <a:off x="220093" y="1795580"/>
            <a:ext cx="3786924" cy="2519381"/>
          </a:xfrm>
          <a:prstGeom prst="rect">
            <a:avLst/>
          </a:prstGeom>
          <a:solidFill>
            <a:schemeClr val="accent2"/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00000">
            <a:off x="393029" y="3576546"/>
            <a:ext cx="3745649" cy="2497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76361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566" y="430031"/>
            <a:ext cx="8395250" cy="775916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+mj-lt"/>
              </a:rPr>
              <a:t>USA Pavilions FY 2012-2013</a:t>
            </a:r>
            <a:endParaRPr lang="en-US" sz="4000" dirty="0">
              <a:latin typeface="+mj-lt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6809922"/>
              </p:ext>
            </p:extLst>
          </p:nvPr>
        </p:nvGraphicFramePr>
        <p:xfrm>
          <a:off x="397566" y="1205947"/>
          <a:ext cx="8139358" cy="5017096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244888"/>
                <a:gridCol w="2927770"/>
                <a:gridCol w="2966700"/>
              </a:tblGrid>
              <a:tr h="21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DATE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987" marR="9987" marT="9987" marB="0" anchor="ctr">
                    <a:solidFill>
                      <a:srgbClr val="8500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COUNTRY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987" marR="9987" marT="9987" marB="0" anchor="ctr">
                    <a:solidFill>
                      <a:srgbClr val="8500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TRADESHOW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987" marR="9987" marT="9987" marB="0" anchor="ctr">
                    <a:solidFill>
                      <a:srgbClr val="850031"/>
                    </a:solidFill>
                  </a:tcPr>
                </a:tc>
              </a:tr>
              <a:tr h="22365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Sept 18-21, 2012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987" marR="9987" marT="99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France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987" marR="9987" marT="99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IFTM Top Resa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987" marR="9987" marT="99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2365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Sept 20-23, 2012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987" marR="9987" marT="99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Japan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987" marR="9987" marT="99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JATA 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987" marR="9987" marT="99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2365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Oct 3-5, 2012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987" marR="9987" marT="99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Singapore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987" marR="9987" marT="99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ITB </a:t>
                      </a:r>
                      <a:r>
                        <a:rPr lang="en-US" sz="12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Asia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987" marR="9987" marT="99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2365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Oct 18-20,</a:t>
                      </a:r>
                      <a:r>
                        <a:rPr lang="en-US" sz="1200" b="1" u="none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 2012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987" marR="9987" marT="99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Italy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987" marR="9987" marT="99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TTG </a:t>
                      </a:r>
                      <a:r>
                        <a:rPr lang="en-US" sz="12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Incontri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987" marR="9987" marT="99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2365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Oct 24-26, 2012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987" marR="9987" marT="99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Brazil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987" marR="9987" marT="99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ABAV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987" marR="9987" marT="99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2365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Nov 3-6, 2012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987" marR="9987" marT="99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Argentina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987" marR="9987" marT="99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FIT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987" marR="9987" marT="99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2365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Nov 5-8, 2012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987" marR="9987" marT="99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U.K.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987" marR="9987" marT="99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WTM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987" marR="9987" marT="99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2365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Nov 15-18, 2012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987" marR="9987" marT="99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China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987" marR="9987" marT="99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CITM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987" marR="9987" marT="99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240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Nov 27-29, 2012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987" marR="9987" marT="99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Spain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987" marR="9987" marT="99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EIBTM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987" marR="9987" marT="99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240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Jan</a:t>
                      </a:r>
                      <a:r>
                        <a:rPr lang="en-US" sz="12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16-18, 2013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987" marR="9987" marT="99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New</a:t>
                      </a:r>
                      <a:r>
                        <a:rPr lang="en-US" sz="12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Delhi</a:t>
                      </a:r>
                      <a:r>
                        <a:rPr lang="en-US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</a:t>
                      </a:r>
                      <a:r>
                        <a:rPr lang="en-US" sz="12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India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987" marR="9987" marT="99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SATTE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987" marR="9987" marT="99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240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Jan 21-22, 2013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987" marR="9987" marT="99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Mumbai, India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987" marR="9987" marT="99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SATTE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987" marR="9987" marT="99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4369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Jan 30–Feb 3, 2013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987" marR="9987" marT="99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Spain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987" marR="9987" marT="99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FITUR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987" marR="9987" marT="99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347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Feb 13-17, 2013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987" marR="9987" marT="9987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Italy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987" marR="9987" marT="9987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BIT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987" marR="9987" marT="9987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2321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March</a:t>
                      </a:r>
                      <a:r>
                        <a:rPr lang="en-US" sz="12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6-10, 2013</a:t>
                      </a:r>
                    </a:p>
                  </a:txBody>
                  <a:tcPr marL="9987" marR="9987" marT="9987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Germany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987" marR="9987" marT="9987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ITB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987" marR="9987" marT="9987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347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Mar</a:t>
                      </a:r>
                      <a:r>
                        <a:rPr lang="en-US" sz="12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20-23, 2013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987" marR="9987" marT="9987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Russia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987" marR="9987" marT="9987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MITT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987" marR="9987" marT="9987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347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Mar 21-24, 2013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987" marR="9987" marT="9987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Sweden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987" marR="9987" marT="9987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TUR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987" marR="9987" marT="9987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347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April 23-25, 2013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987" marR="9987" marT="9987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Brazil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987" marR="9987" marT="9987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WTM Latin America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987" marR="9987" marT="9987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347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May 6</a:t>
                      </a:r>
                      <a:r>
                        <a:rPr lang="en-US" sz="12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- 9</a:t>
                      </a:r>
                      <a:r>
                        <a:rPr lang="en-US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2013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987" marR="9987" marT="9987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UAE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987" marR="9987" marT="9987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ATM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987" marR="9987" marT="9987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347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May 21 – 23, 2013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987" marR="9987" marT="9987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Germany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987" marR="9987" marT="9987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IMEX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987" marR="9987" marT="9987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347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June 8-12,</a:t>
                      </a:r>
                      <a:r>
                        <a:rPr lang="en-US" sz="12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2013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987" marR="9987" marT="9987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Las Vegas, USA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987" marR="9987" marT="9987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Pow</a:t>
                      </a:r>
                      <a:r>
                        <a:rPr lang="en-US" sz="12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Wow</a:t>
                      </a:r>
                    </a:p>
                  </a:txBody>
                  <a:tcPr marL="9987" marR="9987" marT="9987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347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June 21 -</a:t>
                      </a:r>
                      <a:r>
                        <a:rPr lang="en-US" sz="12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23</a:t>
                      </a:r>
                      <a:r>
                        <a:rPr lang="en-US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</a:t>
                      </a:r>
                      <a:r>
                        <a:rPr lang="en-US" sz="12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2013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987" marR="9987" marT="9987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China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987" marR="9987" marT="9987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BITE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987" marR="9987" marT="9987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7052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Metrics and Analytics Dashboard</a:t>
            </a:r>
            <a:endParaRPr lang="en-US" dirty="0">
              <a:latin typeface="+mn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069CDF05-D2EF-5946-B938-F08401CA4F8F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3" name="Picture 2" descr="Screen Shot 2012-05-16 at 2.18.3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1505" y="1500839"/>
            <a:ext cx="1905555" cy="179587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84136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0656"/>
            <a:ext cx="8229600" cy="775916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+mn-lt"/>
              </a:rPr>
              <a:t>Research &amp; Metrics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1449"/>
            <a:ext cx="8229600" cy="5203363"/>
          </a:xfrm>
        </p:spPr>
        <p:txBody>
          <a:bodyPr>
            <a:normAutofit fontScale="92500" lnSpcReduction="10000"/>
          </a:bodyPr>
          <a:lstStyle/>
          <a:p>
            <a:pPr indent="0"/>
            <a:endParaRPr lang="en-US" sz="2800" dirty="0" smtClean="0">
              <a:solidFill>
                <a:srgbClr val="4D4D4D"/>
              </a:solidFill>
              <a:cs typeface="Helvetica" charset="0"/>
              <a:sym typeface="Helvetica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4D4D4D"/>
                </a:solidFill>
                <a:latin typeface="+mn-lt"/>
                <a:cs typeface="Helvetica" charset="0"/>
                <a:sym typeface="Helvetica" charset="0"/>
              </a:rPr>
              <a:t>Demonstrate </a:t>
            </a:r>
            <a:r>
              <a:rPr lang="en-US" sz="2800" dirty="0">
                <a:solidFill>
                  <a:srgbClr val="4D4D4D"/>
                </a:solidFill>
                <a:latin typeface="+mn-lt"/>
                <a:cs typeface="Helvetica" charset="0"/>
                <a:sym typeface="Helvetica" charset="0"/>
              </a:rPr>
              <a:t>campaign performance/ROI and optimize media and </a:t>
            </a:r>
            <a:r>
              <a:rPr lang="en-US" sz="2800" dirty="0" smtClean="0">
                <a:solidFill>
                  <a:srgbClr val="4D4D4D"/>
                </a:solidFill>
                <a:latin typeface="+mn-lt"/>
                <a:cs typeface="Helvetica" charset="0"/>
                <a:sym typeface="Helvetica" charset="0"/>
              </a:rPr>
              <a:t>creative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800" dirty="0">
              <a:solidFill>
                <a:srgbClr val="4D4D4D"/>
              </a:solidFill>
              <a:latin typeface="+mn-lt"/>
              <a:cs typeface="Helvetica" charset="0"/>
              <a:sym typeface="Helvetica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4D4D4D"/>
                </a:solidFill>
                <a:latin typeface="+mn-lt"/>
                <a:cs typeface="Helvetica" charset="0"/>
                <a:sym typeface="Helvetica" charset="0"/>
              </a:rPr>
              <a:t>Listen to social conversations to uncover sentiment, opportunities and measure impact</a:t>
            </a:r>
            <a:r>
              <a:rPr lang="en-US" sz="2800" dirty="0">
                <a:solidFill>
                  <a:srgbClr val="4D4D4D"/>
                </a:solidFill>
                <a:latin typeface="+mn-lt"/>
                <a:sym typeface="Helvetica" charset="0"/>
              </a:rPr>
              <a:t/>
            </a:r>
            <a:br>
              <a:rPr lang="en-US" sz="2800" dirty="0">
                <a:solidFill>
                  <a:srgbClr val="4D4D4D"/>
                </a:solidFill>
                <a:latin typeface="+mn-lt"/>
                <a:sym typeface="Helvetica" charset="0"/>
              </a:rPr>
            </a:br>
            <a:endParaRPr lang="en-US" sz="2800" dirty="0" smtClean="0">
              <a:solidFill>
                <a:srgbClr val="4D4D4D"/>
              </a:solidFill>
              <a:latin typeface="+mn-lt"/>
              <a:sym typeface="Helvetica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4D4D4D"/>
                </a:solidFill>
                <a:latin typeface="+mn-lt"/>
                <a:cs typeface="Helvetica" charset="0"/>
                <a:sym typeface="Helvetica" charset="0"/>
              </a:rPr>
              <a:t>Create </a:t>
            </a:r>
            <a:r>
              <a:rPr lang="en-US" sz="2800" dirty="0">
                <a:solidFill>
                  <a:srgbClr val="4D4D4D"/>
                </a:solidFill>
                <a:latin typeface="+mn-lt"/>
                <a:cs typeface="Helvetica" charset="0"/>
                <a:sym typeface="Helvetica" charset="0"/>
              </a:rPr>
              <a:t>best-ever international travel and tourism insights with actionable information for partners</a:t>
            </a:r>
            <a:r>
              <a:rPr lang="en-US" sz="2800" dirty="0">
                <a:solidFill>
                  <a:srgbClr val="4D4D4D"/>
                </a:solidFill>
                <a:latin typeface="+mn-lt"/>
                <a:sym typeface="Helvetica" charset="0"/>
              </a:rPr>
              <a:t/>
            </a:r>
            <a:br>
              <a:rPr lang="en-US" sz="2800" dirty="0">
                <a:solidFill>
                  <a:srgbClr val="4D4D4D"/>
                </a:solidFill>
                <a:latin typeface="+mn-lt"/>
                <a:sym typeface="Helvetica" charset="0"/>
              </a:rPr>
            </a:br>
            <a:r>
              <a:rPr lang="en-US" sz="2800" dirty="0">
                <a:solidFill>
                  <a:srgbClr val="4D4D4D"/>
                </a:solidFill>
                <a:latin typeface="+mn-lt"/>
                <a:sym typeface="Helvetica" charset="0"/>
              </a:rPr>
              <a:t/>
            </a:r>
            <a:br>
              <a:rPr lang="en-US" sz="2800" dirty="0">
                <a:solidFill>
                  <a:srgbClr val="4D4D4D"/>
                </a:solidFill>
                <a:latin typeface="+mn-lt"/>
                <a:sym typeface="Helvetica" charset="0"/>
              </a:rPr>
            </a:br>
            <a:r>
              <a:rPr lang="en-US" sz="2800" dirty="0">
                <a:solidFill>
                  <a:srgbClr val="4D4D4D"/>
                </a:solidFill>
                <a:latin typeface="+mn-lt"/>
                <a:cs typeface="Helvetica" charset="0"/>
                <a:sym typeface="Helvetica" charset="0"/>
              </a:rPr>
              <a:t>Develop a standardized best-practices ROI methodology for Partners, particularly DMOs</a:t>
            </a:r>
            <a:r>
              <a:rPr lang="en-US" sz="2800" dirty="0">
                <a:solidFill>
                  <a:srgbClr val="4D4D4D"/>
                </a:solidFill>
                <a:latin typeface="+mn-lt"/>
                <a:sym typeface="Helvetica" charset="0"/>
              </a:rPr>
              <a:t/>
            </a:r>
            <a:br>
              <a:rPr lang="en-US" sz="2800" dirty="0">
                <a:solidFill>
                  <a:srgbClr val="4D4D4D"/>
                </a:solidFill>
                <a:latin typeface="+mn-lt"/>
                <a:sym typeface="Helvetica" charset="0"/>
              </a:rPr>
            </a:br>
            <a:endParaRPr 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7513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xfrm>
            <a:off x="477078" y="358014"/>
            <a:ext cx="6880102" cy="5715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4000" dirty="0" smtClean="0">
                <a:latin typeface="+mn-lt"/>
                <a:cs typeface="Helvetica" charset="0"/>
                <a:sym typeface="Helvetica" charset="0"/>
              </a:rPr>
              <a:t>How We Track </a:t>
            </a:r>
            <a:r>
              <a:rPr lang="en-US" sz="4000" dirty="0">
                <a:latin typeface="+mn-lt"/>
                <a:cs typeface="Helvetica" charset="0"/>
                <a:sym typeface="Helvetica" charset="0"/>
              </a:rPr>
              <a:t>S</a:t>
            </a:r>
            <a:r>
              <a:rPr lang="en-US" sz="4000" dirty="0" smtClean="0">
                <a:latin typeface="+mn-lt"/>
                <a:cs typeface="Helvetica" charset="0"/>
                <a:sym typeface="Helvetica" charset="0"/>
              </a:rPr>
              <a:t>uccess</a:t>
            </a:r>
            <a:endParaRPr lang="en-US" sz="4000" dirty="0" smtClean="0">
              <a:latin typeface="+mn-lt"/>
              <a:sym typeface="Helvetica" charset="0"/>
            </a:endParaRPr>
          </a:p>
        </p:txBody>
      </p:sp>
      <p:grpSp>
        <p:nvGrpSpPr>
          <p:cNvPr id="38914" name="Group 9"/>
          <p:cNvGrpSpPr>
            <a:grpSpLocks/>
          </p:cNvGrpSpPr>
          <p:nvPr/>
        </p:nvGrpSpPr>
        <p:grpSpPr bwMode="auto">
          <a:xfrm>
            <a:off x="869529" y="1646410"/>
            <a:ext cx="7581305" cy="1044773"/>
            <a:chOff x="0" y="0"/>
            <a:chExt cx="6791" cy="936"/>
          </a:xfrm>
        </p:grpSpPr>
        <p:sp>
          <p:nvSpPr>
            <p:cNvPr id="38928" name="AutoShape 2"/>
            <p:cNvSpPr>
              <a:spLocks/>
            </p:cNvSpPr>
            <p:nvPr/>
          </p:nvSpPr>
          <p:spPr bwMode="auto">
            <a:xfrm>
              <a:off x="0" y="0"/>
              <a:ext cx="1276" cy="936"/>
            </a:xfrm>
            <a:prstGeom prst="roundRect">
              <a:avLst>
                <a:gd name="adj" fmla="val 5931"/>
              </a:avLst>
            </a:prstGeom>
            <a:solidFill>
              <a:schemeClr val="accent1"/>
            </a:solidFill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700" b="1" dirty="0">
                  <a:solidFill>
                    <a:srgbClr val="FFFFFF"/>
                  </a:solidFill>
                  <a:latin typeface="+mn-lt"/>
                  <a:ea typeface="Geneva" charset="0"/>
                  <a:cs typeface="Geneva" charset="0"/>
                  <a:sym typeface="Helvetica" charset="0"/>
                </a:rPr>
                <a:t>Awareness</a:t>
              </a:r>
            </a:p>
          </p:txBody>
        </p:sp>
        <p:sp>
          <p:nvSpPr>
            <p:cNvPr id="38929" name="AutoShape 3"/>
            <p:cNvSpPr>
              <a:spLocks/>
            </p:cNvSpPr>
            <p:nvPr/>
          </p:nvSpPr>
          <p:spPr bwMode="auto">
            <a:xfrm>
              <a:off x="1417" y="330"/>
              <a:ext cx="280" cy="275"/>
            </a:xfrm>
            <a:prstGeom prst="rightArrow">
              <a:avLst>
                <a:gd name="adj1" fmla="val 64000"/>
                <a:gd name="adj2" fmla="val 39374"/>
              </a:avLst>
            </a:prstGeom>
            <a:solidFill>
              <a:srgbClr val="CDCD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 dirty="0"/>
            </a:p>
          </p:txBody>
        </p:sp>
        <p:sp>
          <p:nvSpPr>
            <p:cNvPr id="38930" name="AutoShape 4"/>
            <p:cNvSpPr>
              <a:spLocks/>
            </p:cNvSpPr>
            <p:nvPr/>
          </p:nvSpPr>
          <p:spPr bwMode="auto">
            <a:xfrm>
              <a:off x="1838" y="0"/>
              <a:ext cx="1277" cy="936"/>
            </a:xfrm>
            <a:prstGeom prst="roundRect">
              <a:avLst>
                <a:gd name="adj" fmla="val 5931"/>
              </a:avLst>
            </a:prstGeom>
            <a:solidFill>
              <a:schemeClr val="accent1"/>
            </a:solidFill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700" b="1" dirty="0">
                  <a:solidFill>
                    <a:srgbClr val="FFFFFF"/>
                  </a:solidFill>
                  <a:latin typeface="+mn-lt"/>
                  <a:ea typeface="Geneva" charset="0"/>
                  <a:cs typeface="Geneva" charset="0"/>
                  <a:sym typeface="Helvetica" charset="0"/>
                </a:rPr>
                <a:t>Education</a:t>
              </a:r>
            </a:p>
          </p:txBody>
        </p:sp>
        <p:sp>
          <p:nvSpPr>
            <p:cNvPr id="38931" name="AutoShape 5"/>
            <p:cNvSpPr>
              <a:spLocks/>
            </p:cNvSpPr>
            <p:nvPr/>
          </p:nvSpPr>
          <p:spPr bwMode="auto">
            <a:xfrm>
              <a:off x="3255" y="330"/>
              <a:ext cx="281" cy="275"/>
            </a:xfrm>
            <a:prstGeom prst="rightArrow">
              <a:avLst>
                <a:gd name="adj1" fmla="val 64000"/>
                <a:gd name="adj2" fmla="val 39515"/>
              </a:avLst>
            </a:prstGeom>
            <a:solidFill>
              <a:srgbClr val="CDCD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 dirty="0"/>
            </a:p>
          </p:txBody>
        </p:sp>
        <p:sp>
          <p:nvSpPr>
            <p:cNvPr id="38932" name="AutoShape 6"/>
            <p:cNvSpPr>
              <a:spLocks/>
            </p:cNvSpPr>
            <p:nvPr/>
          </p:nvSpPr>
          <p:spPr bwMode="auto">
            <a:xfrm>
              <a:off x="3585" y="0"/>
              <a:ext cx="1408" cy="936"/>
            </a:xfrm>
            <a:prstGeom prst="roundRect">
              <a:avLst>
                <a:gd name="adj" fmla="val 5931"/>
              </a:avLst>
            </a:prstGeom>
            <a:solidFill>
              <a:schemeClr val="accent1"/>
            </a:solidFill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700" b="1" dirty="0">
                  <a:solidFill>
                    <a:srgbClr val="FFFFFF"/>
                  </a:solidFill>
                  <a:latin typeface="+mn-lt"/>
                  <a:ea typeface="Geneva" charset="0"/>
                  <a:cs typeface="Geneva" charset="0"/>
                  <a:sym typeface="Helvetica" charset="0"/>
                </a:rPr>
                <a:t>Consideration</a:t>
              </a:r>
            </a:p>
          </p:txBody>
        </p:sp>
        <p:sp>
          <p:nvSpPr>
            <p:cNvPr id="38933" name="AutoShape 7"/>
            <p:cNvSpPr>
              <a:spLocks/>
            </p:cNvSpPr>
            <p:nvPr/>
          </p:nvSpPr>
          <p:spPr bwMode="auto">
            <a:xfrm>
              <a:off x="5093" y="330"/>
              <a:ext cx="281" cy="275"/>
            </a:xfrm>
            <a:prstGeom prst="rightArrow">
              <a:avLst>
                <a:gd name="adj1" fmla="val 64000"/>
                <a:gd name="adj2" fmla="val 39515"/>
              </a:avLst>
            </a:prstGeom>
            <a:solidFill>
              <a:srgbClr val="CDCD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 dirty="0"/>
            </a:p>
          </p:txBody>
        </p:sp>
        <p:sp>
          <p:nvSpPr>
            <p:cNvPr id="38934" name="AutoShape 8"/>
            <p:cNvSpPr>
              <a:spLocks/>
            </p:cNvSpPr>
            <p:nvPr/>
          </p:nvSpPr>
          <p:spPr bwMode="auto">
            <a:xfrm>
              <a:off x="5515" y="0"/>
              <a:ext cx="1276" cy="936"/>
            </a:xfrm>
            <a:prstGeom prst="roundRect">
              <a:avLst>
                <a:gd name="adj" fmla="val 5931"/>
              </a:avLst>
            </a:prstGeom>
            <a:solidFill>
              <a:schemeClr val="accent1"/>
            </a:solidFill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700" b="1" dirty="0">
                  <a:solidFill>
                    <a:srgbClr val="FFFFFF"/>
                  </a:solidFill>
                  <a:latin typeface="+mn-lt"/>
                  <a:ea typeface="Geneva" charset="0"/>
                  <a:cs typeface="Geneva" charset="0"/>
                  <a:sym typeface="Helvetica" charset="0"/>
                </a:rPr>
                <a:t>Advocacy</a:t>
              </a:r>
            </a:p>
          </p:txBody>
        </p:sp>
      </p:grpSp>
      <p:grpSp>
        <p:nvGrpSpPr>
          <p:cNvPr id="38915" name="Group 12"/>
          <p:cNvGrpSpPr>
            <a:grpSpLocks/>
          </p:cNvGrpSpPr>
          <p:nvPr/>
        </p:nvGrpSpPr>
        <p:grpSpPr bwMode="auto">
          <a:xfrm>
            <a:off x="769070" y="3079044"/>
            <a:ext cx="1618506" cy="2422178"/>
            <a:chOff x="0" y="0"/>
            <a:chExt cx="1450" cy="2169"/>
          </a:xfrm>
        </p:grpSpPr>
        <p:sp>
          <p:nvSpPr>
            <p:cNvPr id="38926" name="AutoShape 10"/>
            <p:cNvSpPr>
              <a:spLocks/>
            </p:cNvSpPr>
            <p:nvPr/>
          </p:nvSpPr>
          <p:spPr bwMode="auto">
            <a:xfrm>
              <a:off x="0" y="0"/>
              <a:ext cx="1450" cy="2169"/>
            </a:xfrm>
            <a:prstGeom prst="roundRect">
              <a:avLst>
                <a:gd name="adj" fmla="val 13134"/>
              </a:avLst>
            </a:prstGeom>
            <a:solidFill>
              <a:srgbClr val="A5A5A5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 dirty="0"/>
            </a:p>
          </p:txBody>
        </p:sp>
        <p:sp>
          <p:nvSpPr>
            <p:cNvPr id="38927" name="Rectangle 11"/>
            <p:cNvSpPr>
              <a:spLocks/>
            </p:cNvSpPr>
            <p:nvPr/>
          </p:nvSpPr>
          <p:spPr bwMode="auto">
            <a:xfrm>
              <a:off x="70" y="70"/>
              <a:ext cx="1312" cy="1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38100" bIns="38100"/>
            <a:lstStyle/>
            <a:p>
              <a:pPr marL="52460" indent="-52460">
                <a:lnSpc>
                  <a:spcPts val="1406"/>
                </a:lnSpc>
                <a:spcBef>
                  <a:spcPts val="844"/>
                </a:spcBef>
                <a:buClr>
                  <a:srgbClr val="99CA3C"/>
                </a:buClr>
                <a:buSzPct val="100000"/>
                <a:buFont typeface="Lucida Grande" charset="0"/>
                <a:buChar char="•"/>
              </a:pPr>
              <a:r>
                <a:rPr lang="en-US" sz="1400" dirty="0">
                  <a:latin typeface="+mn-lt"/>
                  <a:ea typeface="Geneva" charset="0"/>
                  <a:cs typeface="Geneva" charset="0"/>
                  <a:sym typeface="Helvetica" charset="0"/>
                </a:rPr>
                <a:t>Unaided vacation destination awareness</a:t>
              </a:r>
              <a:endParaRPr lang="en-US" sz="1400" dirty="0">
                <a:solidFill>
                  <a:srgbClr val="FFFFFF"/>
                </a:solidFill>
                <a:latin typeface="+mn-lt"/>
                <a:ea typeface="Geneva" charset="0"/>
                <a:cs typeface="Geneva" charset="0"/>
                <a:sym typeface="Helvetica" charset="0"/>
              </a:endParaRPr>
            </a:p>
            <a:p>
              <a:pPr marL="52460" indent="-52460">
                <a:lnSpc>
                  <a:spcPts val="1406"/>
                </a:lnSpc>
                <a:spcBef>
                  <a:spcPts val="844"/>
                </a:spcBef>
                <a:buClr>
                  <a:srgbClr val="99CA3C"/>
                </a:buClr>
                <a:buSzPct val="100000"/>
                <a:buFont typeface="Lucida Grande" charset="0"/>
                <a:buChar char="•"/>
              </a:pPr>
              <a:r>
                <a:rPr lang="en-US" sz="1400" dirty="0">
                  <a:latin typeface="+mn-lt"/>
                  <a:ea typeface="Geneva" charset="0"/>
                  <a:cs typeface="Geneva" charset="0"/>
                  <a:sym typeface="Helvetica" charset="0"/>
                </a:rPr>
                <a:t>Campaign awareness </a:t>
              </a:r>
              <a:endParaRPr lang="en-US" sz="1400" dirty="0">
                <a:solidFill>
                  <a:srgbClr val="FFFFFF"/>
                </a:solidFill>
                <a:latin typeface="+mn-lt"/>
                <a:ea typeface="Geneva" charset="0"/>
                <a:cs typeface="Geneva" charset="0"/>
                <a:sym typeface="Helvetica" charset="0"/>
              </a:endParaRPr>
            </a:p>
            <a:p>
              <a:pPr marL="52460" indent="-52460">
                <a:lnSpc>
                  <a:spcPts val="1406"/>
                </a:lnSpc>
                <a:spcBef>
                  <a:spcPts val="844"/>
                </a:spcBef>
                <a:buClr>
                  <a:srgbClr val="99CA3C"/>
                </a:buClr>
                <a:buSzPct val="100000"/>
                <a:buFont typeface="Lucida Grande" charset="0"/>
                <a:buChar char="•"/>
              </a:pPr>
              <a:r>
                <a:rPr lang="en-US" sz="1400" dirty="0">
                  <a:latin typeface="+mn-lt"/>
                  <a:ea typeface="Geneva" charset="0"/>
                  <a:cs typeface="Geneva" charset="0"/>
                  <a:sym typeface="Helvetica" charset="0"/>
                </a:rPr>
                <a:t>Campaign response (ad appeal &amp; persuasion) </a:t>
              </a:r>
            </a:p>
          </p:txBody>
        </p:sp>
      </p:grpSp>
      <p:grpSp>
        <p:nvGrpSpPr>
          <p:cNvPr id="38916" name="Group 15"/>
          <p:cNvGrpSpPr>
            <a:grpSpLocks/>
          </p:cNvGrpSpPr>
          <p:nvPr/>
        </p:nvGrpSpPr>
        <p:grpSpPr bwMode="auto">
          <a:xfrm>
            <a:off x="2825131" y="3079044"/>
            <a:ext cx="1618506" cy="2422178"/>
            <a:chOff x="0" y="0"/>
            <a:chExt cx="1450" cy="2169"/>
          </a:xfrm>
        </p:grpSpPr>
        <p:sp>
          <p:nvSpPr>
            <p:cNvPr id="38924" name="AutoShape 13"/>
            <p:cNvSpPr>
              <a:spLocks/>
            </p:cNvSpPr>
            <p:nvPr/>
          </p:nvSpPr>
          <p:spPr bwMode="auto">
            <a:xfrm>
              <a:off x="0" y="0"/>
              <a:ext cx="1450" cy="2169"/>
            </a:xfrm>
            <a:prstGeom prst="roundRect">
              <a:avLst>
                <a:gd name="adj" fmla="val 13134"/>
              </a:avLst>
            </a:prstGeom>
            <a:solidFill>
              <a:srgbClr val="A5A5A5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 dirty="0"/>
            </a:p>
          </p:txBody>
        </p:sp>
        <p:sp>
          <p:nvSpPr>
            <p:cNvPr id="38925" name="Rectangle 14"/>
            <p:cNvSpPr>
              <a:spLocks/>
            </p:cNvSpPr>
            <p:nvPr/>
          </p:nvSpPr>
          <p:spPr bwMode="auto">
            <a:xfrm>
              <a:off x="70" y="70"/>
              <a:ext cx="1312" cy="1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38100" bIns="38100"/>
            <a:lstStyle/>
            <a:p>
              <a:pPr marL="52460" indent="-52460">
                <a:lnSpc>
                  <a:spcPts val="1406"/>
                </a:lnSpc>
                <a:spcBef>
                  <a:spcPts val="844"/>
                </a:spcBef>
                <a:buClr>
                  <a:srgbClr val="99CA3C"/>
                </a:buClr>
                <a:buSzPct val="100000"/>
                <a:buFont typeface="Lucida Grande" charset="0"/>
                <a:buChar char="•"/>
              </a:pPr>
              <a:r>
                <a:rPr lang="en-US" sz="1400" dirty="0">
                  <a:latin typeface="+mn-lt"/>
                  <a:ea typeface="Geneva" charset="0"/>
                  <a:cs typeface="Geneva" charset="0"/>
                  <a:sym typeface="Helvetica" charset="0"/>
                </a:rPr>
                <a:t>Familiarity with the USA as a vacation destination</a:t>
              </a:r>
              <a:endParaRPr lang="en-US" sz="1400" dirty="0">
                <a:solidFill>
                  <a:srgbClr val="FFFFFF"/>
                </a:solidFill>
                <a:latin typeface="+mn-lt"/>
                <a:ea typeface="Geneva" charset="0"/>
                <a:cs typeface="Geneva" charset="0"/>
                <a:sym typeface="Helvetica" charset="0"/>
              </a:endParaRPr>
            </a:p>
            <a:p>
              <a:pPr marL="52460" indent="-52460">
                <a:lnSpc>
                  <a:spcPts val="1406"/>
                </a:lnSpc>
                <a:spcBef>
                  <a:spcPts val="844"/>
                </a:spcBef>
                <a:buClr>
                  <a:srgbClr val="99CA3C"/>
                </a:buClr>
                <a:buSzPct val="100000"/>
                <a:buFont typeface="Lucida Grande" charset="0"/>
                <a:buChar char="•"/>
              </a:pPr>
              <a:r>
                <a:rPr lang="en-US" sz="1400" dirty="0">
                  <a:latin typeface="+mn-lt"/>
                  <a:ea typeface="Geneva" charset="0"/>
                  <a:cs typeface="Geneva" charset="0"/>
                  <a:sym typeface="Helvetica" charset="0"/>
                </a:rPr>
                <a:t>Personality traits </a:t>
              </a:r>
              <a:endParaRPr lang="en-US" sz="1400" dirty="0">
                <a:solidFill>
                  <a:srgbClr val="FFFFFF"/>
                </a:solidFill>
                <a:latin typeface="+mn-lt"/>
                <a:ea typeface="Geneva" charset="0"/>
                <a:cs typeface="Geneva" charset="0"/>
                <a:sym typeface="Helvetica" charset="0"/>
              </a:endParaRPr>
            </a:p>
            <a:p>
              <a:pPr marL="52460" indent="-52460">
                <a:lnSpc>
                  <a:spcPts val="1406"/>
                </a:lnSpc>
                <a:spcBef>
                  <a:spcPts val="844"/>
                </a:spcBef>
                <a:buClr>
                  <a:srgbClr val="99CA3C"/>
                </a:buClr>
                <a:buSzPct val="100000"/>
                <a:buFont typeface="Lucida Grande" charset="0"/>
                <a:buChar char="•"/>
              </a:pPr>
              <a:r>
                <a:rPr lang="en-US" sz="1400" dirty="0">
                  <a:latin typeface="+mn-lt"/>
                  <a:ea typeface="Geneva" charset="0"/>
                  <a:cs typeface="Geneva" charset="0"/>
                  <a:sym typeface="Helvetica" charset="0"/>
                </a:rPr>
                <a:t>Imagery as a vacation destination </a:t>
              </a:r>
            </a:p>
          </p:txBody>
        </p:sp>
      </p:grpSp>
      <p:grpSp>
        <p:nvGrpSpPr>
          <p:cNvPr id="38917" name="Group 18"/>
          <p:cNvGrpSpPr>
            <a:grpSpLocks/>
          </p:cNvGrpSpPr>
          <p:nvPr/>
        </p:nvGrpSpPr>
        <p:grpSpPr bwMode="auto">
          <a:xfrm>
            <a:off x="4809217" y="3099144"/>
            <a:ext cx="1746011" cy="3010107"/>
            <a:chOff x="0" y="-52"/>
            <a:chExt cx="1450" cy="2169"/>
          </a:xfrm>
        </p:grpSpPr>
        <p:sp>
          <p:nvSpPr>
            <p:cNvPr id="38922" name="AutoShape 16"/>
            <p:cNvSpPr>
              <a:spLocks/>
            </p:cNvSpPr>
            <p:nvPr/>
          </p:nvSpPr>
          <p:spPr bwMode="auto">
            <a:xfrm>
              <a:off x="0" y="-52"/>
              <a:ext cx="1450" cy="2169"/>
            </a:xfrm>
            <a:prstGeom prst="roundRect">
              <a:avLst>
                <a:gd name="adj" fmla="val 13134"/>
              </a:avLst>
            </a:prstGeom>
            <a:solidFill>
              <a:srgbClr val="A5A5A5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 dirty="0"/>
            </a:p>
          </p:txBody>
        </p:sp>
        <p:sp>
          <p:nvSpPr>
            <p:cNvPr id="38923" name="Rectangle 17"/>
            <p:cNvSpPr>
              <a:spLocks/>
            </p:cNvSpPr>
            <p:nvPr/>
          </p:nvSpPr>
          <p:spPr bwMode="auto">
            <a:xfrm>
              <a:off x="70" y="-10"/>
              <a:ext cx="1312" cy="2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38100" bIns="38100"/>
            <a:lstStyle/>
            <a:p>
              <a:pPr marL="52460" indent="-52460">
                <a:lnSpc>
                  <a:spcPts val="1406"/>
                </a:lnSpc>
                <a:spcBef>
                  <a:spcPts val="844"/>
                </a:spcBef>
                <a:buClr>
                  <a:srgbClr val="99CA3C"/>
                </a:buClr>
                <a:buSzPct val="100000"/>
                <a:buFont typeface="Lucida Grande" charset="0"/>
                <a:buChar char="•"/>
              </a:pPr>
              <a:r>
                <a:rPr lang="en-US" sz="1400" dirty="0">
                  <a:latin typeface="+mn-lt"/>
                  <a:ea typeface="Geneva" charset="0"/>
                  <a:cs typeface="Geneva" charset="0"/>
                  <a:sym typeface="Helvetica" charset="0"/>
                </a:rPr>
                <a:t>Consideration of USA as a vacation destination</a:t>
              </a:r>
            </a:p>
            <a:p>
              <a:pPr marL="52460" indent="-52460">
                <a:lnSpc>
                  <a:spcPts val="1406"/>
                </a:lnSpc>
                <a:spcBef>
                  <a:spcPts val="844"/>
                </a:spcBef>
                <a:buClr>
                  <a:srgbClr val="99CA3C"/>
                </a:buClr>
                <a:buSzPct val="100000"/>
                <a:buFont typeface="Lucida Grande" charset="0"/>
                <a:buChar char="•"/>
              </a:pPr>
              <a:r>
                <a:rPr lang="en-US" sz="1400" dirty="0">
                  <a:latin typeface="+mn-lt"/>
                  <a:ea typeface="Geneva" charset="0"/>
                  <a:cs typeface="Geneva" charset="0"/>
                  <a:sym typeface="Helvetica" charset="0"/>
                </a:rPr>
                <a:t>Type of vacation considering in the USA</a:t>
              </a:r>
            </a:p>
            <a:p>
              <a:pPr marL="52460" indent="-52460">
                <a:lnSpc>
                  <a:spcPts val="1406"/>
                </a:lnSpc>
                <a:spcBef>
                  <a:spcPts val="844"/>
                </a:spcBef>
                <a:buClr>
                  <a:srgbClr val="99CA3C"/>
                </a:buClr>
                <a:buSzPct val="100000"/>
                <a:buFont typeface="Lucida Grande" charset="0"/>
                <a:buChar char="•"/>
              </a:pPr>
              <a:r>
                <a:rPr lang="en-US" sz="1400" dirty="0">
                  <a:latin typeface="+mn-lt"/>
                  <a:ea typeface="Geneva" charset="0"/>
                  <a:cs typeface="Geneva" charset="0"/>
                  <a:sym typeface="Helvetica" charset="0"/>
                </a:rPr>
                <a:t>How soon they plan to travel to the USA</a:t>
              </a:r>
            </a:p>
            <a:p>
              <a:pPr marL="52460" indent="-52460">
                <a:lnSpc>
                  <a:spcPts val="1406"/>
                </a:lnSpc>
                <a:spcBef>
                  <a:spcPts val="844"/>
                </a:spcBef>
                <a:buClr>
                  <a:srgbClr val="99CA3C"/>
                </a:buClr>
                <a:buSzPct val="100000"/>
                <a:buFont typeface="Lucida Grande" charset="0"/>
                <a:buChar char="•"/>
              </a:pPr>
              <a:r>
                <a:rPr lang="en-US" sz="1400" dirty="0">
                  <a:latin typeface="+mn-lt"/>
                  <a:ea typeface="Geneva" charset="0"/>
                  <a:cs typeface="Geneva" charset="0"/>
                  <a:sym typeface="Helvetica" charset="0"/>
                </a:rPr>
                <a:t>Planned length of stay in the USA</a:t>
              </a:r>
            </a:p>
            <a:p>
              <a:pPr marL="52460" indent="-52460">
                <a:lnSpc>
                  <a:spcPts val="1406"/>
                </a:lnSpc>
                <a:spcBef>
                  <a:spcPts val="844"/>
                </a:spcBef>
                <a:buClr>
                  <a:srgbClr val="99CA3C"/>
                </a:buClr>
                <a:buSzPct val="100000"/>
                <a:buFont typeface="Lucida Grande" charset="0"/>
                <a:buChar char="•"/>
              </a:pPr>
              <a:r>
                <a:rPr lang="en-US" sz="1400" dirty="0">
                  <a:latin typeface="+mn-lt"/>
                  <a:ea typeface="Geneva" charset="0"/>
                  <a:cs typeface="Geneva" charset="0"/>
                  <a:sym typeface="Helvetica" charset="0"/>
                </a:rPr>
                <a:t>Number of destinations planned </a:t>
              </a:r>
            </a:p>
          </p:txBody>
        </p:sp>
      </p:grpSp>
      <p:grpSp>
        <p:nvGrpSpPr>
          <p:cNvPr id="38918" name="Group 21"/>
          <p:cNvGrpSpPr>
            <a:grpSpLocks/>
          </p:cNvGrpSpPr>
          <p:nvPr/>
        </p:nvGrpSpPr>
        <p:grpSpPr bwMode="auto">
          <a:xfrm>
            <a:off x="6832328" y="3079044"/>
            <a:ext cx="1618506" cy="2998288"/>
            <a:chOff x="0" y="0"/>
            <a:chExt cx="1450" cy="2187"/>
          </a:xfrm>
        </p:grpSpPr>
        <p:sp>
          <p:nvSpPr>
            <p:cNvPr id="38920" name="AutoShape 19"/>
            <p:cNvSpPr>
              <a:spLocks/>
            </p:cNvSpPr>
            <p:nvPr/>
          </p:nvSpPr>
          <p:spPr bwMode="auto">
            <a:xfrm>
              <a:off x="0" y="0"/>
              <a:ext cx="1450" cy="2169"/>
            </a:xfrm>
            <a:prstGeom prst="roundRect">
              <a:avLst>
                <a:gd name="adj" fmla="val 13134"/>
              </a:avLst>
            </a:prstGeom>
            <a:solidFill>
              <a:srgbClr val="A5A5A5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 dirty="0"/>
            </a:p>
          </p:txBody>
        </p:sp>
        <p:sp>
          <p:nvSpPr>
            <p:cNvPr id="38921" name="Rectangle 20"/>
            <p:cNvSpPr>
              <a:spLocks/>
            </p:cNvSpPr>
            <p:nvPr/>
          </p:nvSpPr>
          <p:spPr bwMode="auto">
            <a:xfrm>
              <a:off x="70" y="70"/>
              <a:ext cx="1312" cy="2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38100" bIns="38100"/>
            <a:lstStyle/>
            <a:p>
              <a:pPr marL="52460" indent="-52460">
                <a:lnSpc>
                  <a:spcPts val="1406"/>
                </a:lnSpc>
                <a:spcBef>
                  <a:spcPts val="844"/>
                </a:spcBef>
                <a:buClr>
                  <a:srgbClr val="99CA3C"/>
                </a:buClr>
                <a:buSzPct val="100000"/>
                <a:buFont typeface="Lucida Grande" charset="0"/>
                <a:buChar char="•"/>
              </a:pPr>
              <a:r>
                <a:rPr lang="en-US" sz="1400" dirty="0">
                  <a:latin typeface="+mn-lt"/>
                  <a:ea typeface="Geneva" charset="0"/>
                  <a:cs typeface="Geneva" charset="0"/>
                  <a:sym typeface="Helvetica" charset="0"/>
                </a:rPr>
                <a:t>Positive recommendations of the USA as a travel destination </a:t>
              </a:r>
            </a:p>
            <a:p>
              <a:pPr marL="52460" indent="-52460">
                <a:lnSpc>
                  <a:spcPts val="1406"/>
                </a:lnSpc>
                <a:spcBef>
                  <a:spcPts val="844"/>
                </a:spcBef>
                <a:buClr>
                  <a:srgbClr val="99CA3C"/>
                </a:buClr>
                <a:buSzPct val="100000"/>
                <a:buFont typeface="Lucida Grande" charset="0"/>
                <a:buChar char="•"/>
              </a:pPr>
              <a:r>
                <a:rPr lang="en-US" sz="1400" dirty="0">
                  <a:latin typeface="+mn-lt"/>
                  <a:ea typeface="Geneva" charset="0"/>
                  <a:cs typeface="Geneva" charset="0"/>
                  <a:sym typeface="Helvetica" charset="0"/>
                </a:rPr>
                <a:t>Actions taken as a result of exposure to </a:t>
              </a:r>
              <a:r>
                <a:rPr lang="ja-JP" altLang="en-US" sz="1400" dirty="0">
                  <a:latin typeface="+mn-lt"/>
                  <a:ea typeface="Geneva" charset="0"/>
                  <a:cs typeface="Geneva" charset="0"/>
                  <a:sym typeface="Helvetica" charset="0"/>
                </a:rPr>
                <a:t>‘</a:t>
              </a:r>
              <a:r>
                <a:rPr lang="en-US" altLang="ja-JP" sz="1400" dirty="0">
                  <a:latin typeface="+mn-lt"/>
                  <a:cs typeface="Helvetica" charset="0"/>
                  <a:sym typeface="Helvetica" charset="0"/>
                </a:rPr>
                <a:t>Land of Dreams</a:t>
              </a:r>
              <a:r>
                <a:rPr lang="ja-JP" altLang="en-US" sz="1200" dirty="0">
                  <a:latin typeface="Lucida Grande" charset="0"/>
                  <a:ea typeface="Geneva" charset="0"/>
                  <a:cs typeface="Geneva" charset="0"/>
                  <a:sym typeface="Helvetica" charset="0"/>
                </a:rPr>
                <a:t>’</a:t>
              </a:r>
              <a:endParaRPr lang="en-US" sz="1200" dirty="0">
                <a:latin typeface="Helvetica" charset="0"/>
                <a:ea typeface="Geneva" charset="0"/>
                <a:cs typeface="Geneva" charset="0"/>
                <a:sym typeface="Helvetica" charset="0"/>
              </a:endParaRPr>
            </a:p>
          </p:txBody>
        </p:sp>
      </p:grpSp>
      <p:sp>
        <p:nvSpPr>
          <p:cNvPr id="38919" name="Rectangle 22"/>
          <p:cNvSpPr>
            <a:spLocks/>
          </p:cNvSpPr>
          <p:nvPr/>
        </p:nvSpPr>
        <p:spPr bwMode="auto">
          <a:xfrm>
            <a:off x="4339224" y="6301902"/>
            <a:ext cx="3433465" cy="22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26780" tIns="26780" rIns="26780" bIns="26780">
            <a:spAutoFit/>
          </a:bodyPr>
          <a:lstStyle/>
          <a:p>
            <a:pPr algn="r">
              <a:lnSpc>
                <a:spcPts val="1406"/>
              </a:lnSpc>
              <a:spcBef>
                <a:spcPts val="633"/>
              </a:spcBef>
            </a:pPr>
            <a:r>
              <a:rPr lang="en-US" sz="1000" b="1" dirty="0">
                <a:latin typeface="Helvetica" charset="0"/>
                <a:ea typeface="Geneva" charset="0"/>
                <a:cs typeface="Geneva" charset="0"/>
                <a:sym typeface="Helvetica" charset="0"/>
              </a:rPr>
              <a:t>Note: Metrics highlighted in </a:t>
            </a:r>
            <a:r>
              <a:rPr lang="en-US" sz="1000" b="1" dirty="0">
                <a:solidFill>
                  <a:srgbClr val="C00000"/>
                </a:solidFill>
                <a:latin typeface="Helvetica" charset="0"/>
                <a:ea typeface="Geneva" charset="0"/>
                <a:cs typeface="Geneva" charset="0"/>
                <a:sym typeface="Helvetica" charset="0"/>
              </a:rPr>
              <a:t>red </a:t>
            </a:r>
            <a:r>
              <a:rPr lang="en-US" sz="1000" b="1" dirty="0">
                <a:latin typeface="Helvetica" charset="0"/>
                <a:ea typeface="Geneva" charset="0"/>
                <a:cs typeface="Geneva" charset="0"/>
                <a:sym typeface="Helvetica" charset="0"/>
              </a:rPr>
              <a:t>=</a:t>
            </a:r>
            <a:r>
              <a:rPr lang="en-US" sz="1000" b="1" dirty="0">
                <a:solidFill>
                  <a:srgbClr val="C00000"/>
                </a:solidFill>
                <a:latin typeface="Helvetica" charset="0"/>
                <a:ea typeface="Geneva" charset="0"/>
                <a:cs typeface="Geneva" charset="0"/>
                <a:sym typeface="Helvetica" charset="0"/>
              </a:rPr>
              <a:t> </a:t>
            </a:r>
            <a:r>
              <a:rPr lang="ja-JP" altLang="en-US" sz="1000" b="1" dirty="0">
                <a:solidFill>
                  <a:srgbClr val="C00000"/>
                </a:solidFill>
                <a:latin typeface="Lucida Grande" charset="0"/>
                <a:ea typeface="Geneva" charset="0"/>
                <a:cs typeface="Geneva" charset="0"/>
                <a:sym typeface="Helvetica" charset="0"/>
              </a:rPr>
              <a:t>“</a:t>
            </a:r>
            <a:r>
              <a:rPr lang="en-US" altLang="ja-JP" sz="1000" b="1" dirty="0">
                <a:solidFill>
                  <a:srgbClr val="C00000"/>
                </a:solidFill>
                <a:latin typeface="Helvetica" charset="0"/>
                <a:cs typeface="Helvetica" charset="0"/>
                <a:sym typeface="Helvetica" charset="0"/>
              </a:rPr>
              <a:t>Indicators of action</a:t>
            </a:r>
            <a:r>
              <a:rPr lang="ja-JP" altLang="en-US" sz="1000" b="1" dirty="0">
                <a:solidFill>
                  <a:srgbClr val="C00000"/>
                </a:solidFill>
                <a:latin typeface="Lucida Grande" charset="0"/>
                <a:ea typeface="Geneva" charset="0"/>
                <a:cs typeface="Geneva" charset="0"/>
                <a:sym typeface="Helvetica" charset="0"/>
              </a:rPr>
              <a:t>”</a:t>
            </a:r>
            <a:endParaRPr lang="en-US" sz="1000" b="1" dirty="0">
              <a:solidFill>
                <a:srgbClr val="C00000"/>
              </a:solidFill>
              <a:latin typeface="Helvetica" charset="0"/>
              <a:ea typeface="Geneva" charset="0"/>
              <a:cs typeface="Geneva" charset="0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34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+mn-lt"/>
              </a:rPr>
              <a:t>Quantitative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Pre-wave Benchmark Completed</a:t>
            </a:r>
          </a:p>
          <a:p>
            <a:pPr marL="114300" indent="-342900">
              <a:buFont typeface="Arial"/>
              <a:buChar char="•"/>
            </a:pPr>
            <a:r>
              <a:rPr lang="en-US" dirty="0" smtClean="0"/>
              <a:t>Prior to launch in all launch markets</a:t>
            </a:r>
          </a:p>
          <a:p>
            <a:endParaRPr lang="en-US" dirty="0"/>
          </a:p>
          <a:p>
            <a:r>
              <a:rPr lang="en-US" b="1" dirty="0" smtClean="0"/>
              <a:t>Post-Launch Wave 1 Measurement Report – Sept 6</a:t>
            </a:r>
          </a:p>
          <a:p>
            <a:pPr marL="114300" indent="-342900">
              <a:buFont typeface="Arial"/>
              <a:buChar char="•"/>
            </a:pPr>
            <a:r>
              <a:rPr lang="en-US" dirty="0" smtClean="0"/>
              <a:t>UK topline July 13</a:t>
            </a:r>
          </a:p>
          <a:p>
            <a:pPr marL="114300" indent="-342900">
              <a:buFont typeface="Arial"/>
              <a:buChar char="•"/>
            </a:pPr>
            <a:r>
              <a:rPr lang="en-US" dirty="0" smtClean="0"/>
              <a:t>Japan topline July 20</a:t>
            </a:r>
          </a:p>
          <a:p>
            <a:pPr marL="114300" indent="-342900">
              <a:buFont typeface="Arial"/>
              <a:buChar char="•"/>
            </a:pPr>
            <a:r>
              <a:rPr lang="en-US" dirty="0" smtClean="0"/>
              <a:t>Canada topline August 17</a:t>
            </a:r>
          </a:p>
          <a:p>
            <a:pPr marL="114300" indent="-342900">
              <a:buFont typeface="Arial"/>
              <a:buChar char="•"/>
            </a:pPr>
            <a:endParaRPr lang="en-US" dirty="0" smtClean="0"/>
          </a:p>
          <a:p>
            <a:pPr indent="0"/>
            <a:r>
              <a:rPr lang="en-US" b="1" dirty="0" smtClean="0"/>
              <a:t>Ongoing Data Aggregation &amp; Analysis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OTTI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Amadeus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Oxford Economics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More...</a:t>
            </a:r>
            <a:endParaRPr lang="en-US" dirty="0"/>
          </a:p>
          <a:p>
            <a:pPr inden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936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83977" y="435873"/>
            <a:ext cx="8331398" cy="775916"/>
          </a:xfrm>
        </p:spPr>
        <p:txBody>
          <a:bodyPr lIns="44636" tIns="44636" rIns="44636" bIns="44636">
            <a:normAutofit/>
          </a:bodyPr>
          <a:lstStyle/>
          <a:p>
            <a:pPr eaLnBrk="1" hangingPunct="1">
              <a:defRPr/>
            </a:pPr>
            <a:r>
              <a:rPr lang="en-US" sz="4000" dirty="0" smtClean="0">
                <a:latin typeface="+mn-lt"/>
                <a:cs typeface="Lucida Grande" charset="0"/>
                <a:sym typeface="Lucida Grande" charset="0"/>
              </a:rPr>
              <a:t>Campaign Metrics</a:t>
            </a:r>
            <a:endParaRPr lang="en-US" sz="2800" dirty="0" smtClean="0">
              <a:latin typeface="+mn-lt"/>
              <a:sym typeface="Lucida Grande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9905402"/>
              </p:ext>
            </p:extLst>
          </p:nvPr>
        </p:nvGraphicFramePr>
        <p:xfrm>
          <a:off x="424585" y="2129040"/>
          <a:ext cx="8280345" cy="35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7616"/>
                <a:gridCol w="1620010"/>
                <a:gridCol w="1677355"/>
                <a:gridCol w="1620010"/>
                <a:gridCol w="1785354"/>
              </a:tblGrid>
              <a:tr h="1004800">
                <a:tc>
                  <a:txBody>
                    <a:bodyPr/>
                    <a:lstStyle/>
                    <a:p>
                      <a:pPr algn="ctr"/>
                      <a:r>
                        <a:rPr lang="en-US" sz="1500" spc="-50" dirty="0" smtClean="0"/>
                        <a:t>Awareness       &amp; Perception</a:t>
                      </a:r>
                      <a:endParaRPr lang="en-US" sz="1500" spc="-50" dirty="0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spc="-50" dirty="0" smtClean="0"/>
                        <a:t>Consideration</a:t>
                      </a:r>
                      <a:r>
                        <a:rPr lang="en-US" sz="1500" spc="-50" baseline="0" dirty="0" smtClean="0"/>
                        <a:t> &amp; Investigation</a:t>
                      </a:r>
                      <a:endParaRPr lang="en-US" sz="1500" spc="-50" dirty="0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spc="-50" dirty="0" smtClean="0"/>
                        <a:t>Action</a:t>
                      </a:r>
                    </a:p>
                    <a:p>
                      <a:pPr algn="ctr"/>
                      <a:r>
                        <a:rPr lang="en-US" sz="1500" spc="-50" dirty="0" smtClean="0"/>
                        <a:t>(Book/</a:t>
                      </a:r>
                      <a:r>
                        <a:rPr lang="en-US" sz="1500" spc="-50" baseline="0" dirty="0" smtClean="0"/>
                        <a:t> Trip)</a:t>
                      </a:r>
                      <a:endParaRPr lang="en-US" sz="1500" spc="-50" dirty="0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spc="-50" dirty="0" smtClean="0"/>
                        <a:t>Travel Behavior        &amp; Activities</a:t>
                      </a:r>
                      <a:endParaRPr lang="en-US" sz="1500" spc="-50" dirty="0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spc="-50" dirty="0" smtClean="0"/>
                        <a:t>Advocacy &amp; Ambassadorship</a:t>
                      </a:r>
                      <a:endParaRPr lang="en-US" sz="1500" spc="-50" dirty="0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</a:tr>
              <a:tr h="2402371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/>
                        <a:t>Awareness</a:t>
                      </a:r>
                      <a:r>
                        <a:rPr lang="en-US" sz="1500" b="1" baseline="0" dirty="0" smtClean="0"/>
                        <a:t> of the USA’s tourism outreach efforts </a:t>
                      </a:r>
                    </a:p>
                    <a:p>
                      <a:pPr algn="ctr"/>
                      <a:endParaRPr lang="en-US" sz="1500" b="1" baseline="0" dirty="0" smtClean="0"/>
                    </a:p>
                    <a:p>
                      <a:pPr algn="ctr"/>
                      <a:r>
                        <a:rPr lang="en-US" sz="1400" b="0" baseline="0" dirty="0" smtClean="0"/>
                        <a:t>overall and by channel</a:t>
                      </a:r>
                      <a:endParaRPr lang="en-US" sz="1400" b="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/>
                        <a:t>Website</a:t>
                      </a:r>
                      <a:r>
                        <a:rPr lang="en-US" sz="1500" b="1" baseline="0" dirty="0" smtClean="0"/>
                        <a:t> and digital paid advertising clicks and downloads </a:t>
                      </a:r>
                    </a:p>
                    <a:p>
                      <a:pPr algn="ctr"/>
                      <a:endParaRPr lang="en-US" sz="1500" b="1" baseline="0" dirty="0" smtClean="0"/>
                    </a:p>
                    <a:p>
                      <a:pPr algn="ctr"/>
                      <a:r>
                        <a:rPr lang="en-US" sz="1400" b="0" baseline="0" dirty="0" smtClean="0"/>
                        <a:t>by medium and creative</a:t>
                      </a:r>
                      <a:endParaRPr lang="en-US" sz="14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/>
                        <a:t>Book</a:t>
                      </a:r>
                      <a:r>
                        <a:rPr lang="en-US" sz="1500" b="1" baseline="0" dirty="0" smtClean="0"/>
                        <a:t> &amp; take trip as a percent of consideration by channel and creative </a:t>
                      </a:r>
                    </a:p>
                    <a:p>
                      <a:pPr algn="ctr"/>
                      <a:endParaRPr lang="en-US" sz="1500" b="1" baseline="0" dirty="0" smtClean="0"/>
                    </a:p>
                    <a:p>
                      <a:pPr algn="ctr"/>
                      <a:r>
                        <a:rPr lang="en-US" sz="1400" b="0" baseline="0" dirty="0" smtClean="0"/>
                        <a:t>connecting behavior to advertising plan</a:t>
                      </a:r>
                      <a:endParaRPr lang="en-US" sz="1400" b="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/>
                        <a:t>Comparison of messaging </a:t>
                      </a:r>
                      <a:r>
                        <a:rPr lang="en-US" sz="1500" b="1" dirty="0" err="1" smtClean="0"/>
                        <a:t>vs</a:t>
                      </a:r>
                      <a:r>
                        <a:rPr lang="en-US" sz="1500" b="1" dirty="0" smtClean="0"/>
                        <a:t> trip behavior to optimize mix </a:t>
                      </a:r>
                    </a:p>
                    <a:p>
                      <a:pPr algn="ctr"/>
                      <a:endParaRPr lang="en-US" sz="1500" b="1" dirty="0" smtClean="0"/>
                    </a:p>
                    <a:p>
                      <a:pPr algn="ctr"/>
                      <a:endParaRPr lang="en-US" sz="1500" b="1" dirty="0" smtClean="0"/>
                    </a:p>
                    <a:p>
                      <a:pPr algn="ctr"/>
                      <a:r>
                        <a:rPr lang="en-US" sz="1400" b="0" baseline="0" dirty="0" smtClean="0"/>
                        <a:t>Example:</a:t>
                      </a:r>
                    </a:p>
                    <a:p>
                      <a:pPr algn="ctr"/>
                      <a:r>
                        <a:rPr lang="en-US" sz="1400" b="0" baseline="0" dirty="0" smtClean="0"/>
                        <a:t>% of visits are “culture-focused” </a:t>
                      </a:r>
                      <a:r>
                        <a:rPr lang="en-US" sz="1400" b="0" baseline="0" dirty="0" err="1" smtClean="0"/>
                        <a:t>vs</a:t>
                      </a:r>
                      <a:r>
                        <a:rPr lang="en-US" sz="1400" b="0" baseline="0" dirty="0" smtClean="0"/>
                        <a:t> % of campaign messaging</a:t>
                      </a:r>
                      <a:endParaRPr lang="en-US" sz="14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/>
                        <a:t>Response</a:t>
                      </a:r>
                      <a:r>
                        <a:rPr lang="en-US" sz="1500" b="1" baseline="0" dirty="0" smtClean="0"/>
                        <a:t> to brand ambassador communication </a:t>
                      </a:r>
                    </a:p>
                    <a:p>
                      <a:pPr algn="ctr"/>
                      <a:endParaRPr lang="en-US" sz="1500" b="1" baseline="0" dirty="0" smtClean="0"/>
                    </a:p>
                    <a:p>
                      <a:pPr algn="ctr"/>
                      <a:endParaRPr lang="en-US" sz="1500" b="1" baseline="0" dirty="0" smtClean="0"/>
                    </a:p>
                    <a:p>
                      <a:pPr algn="ctr"/>
                      <a:r>
                        <a:rPr lang="en-US" sz="1400" b="0" baseline="0" dirty="0" smtClean="0"/>
                        <a:t>by medium and creative</a:t>
                      </a:r>
                      <a:endParaRPr lang="en-US" sz="1400" b="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3" name="AutoShape 3"/>
          <p:cNvSpPr>
            <a:spLocks/>
          </p:cNvSpPr>
          <p:nvPr/>
        </p:nvSpPr>
        <p:spPr bwMode="auto">
          <a:xfrm>
            <a:off x="435030" y="1236249"/>
            <a:ext cx="8280345" cy="860728"/>
          </a:xfrm>
          <a:custGeom>
            <a:avLst/>
            <a:gdLst>
              <a:gd name="connsiteX0" fmla="*/ 0 w 8609898"/>
              <a:gd name="connsiteY0" fmla="*/ 225754 h 903015"/>
              <a:gd name="connsiteX1" fmla="*/ 8292398 w 8609898"/>
              <a:gd name="connsiteY1" fmla="*/ 225754 h 903015"/>
              <a:gd name="connsiteX2" fmla="*/ 8292398 w 8609898"/>
              <a:gd name="connsiteY2" fmla="*/ 0 h 903015"/>
              <a:gd name="connsiteX3" fmla="*/ 8609898 w 8609898"/>
              <a:gd name="connsiteY3" fmla="*/ 451508 h 903015"/>
              <a:gd name="connsiteX4" fmla="*/ 8292398 w 8609898"/>
              <a:gd name="connsiteY4" fmla="*/ 903015 h 903015"/>
              <a:gd name="connsiteX5" fmla="*/ 8292398 w 8609898"/>
              <a:gd name="connsiteY5" fmla="*/ 677261 h 903015"/>
              <a:gd name="connsiteX6" fmla="*/ 0 w 8609898"/>
              <a:gd name="connsiteY6" fmla="*/ 677261 h 903015"/>
              <a:gd name="connsiteX7" fmla="*/ 0 w 8609898"/>
              <a:gd name="connsiteY7" fmla="*/ 225754 h 903015"/>
              <a:gd name="connsiteX0" fmla="*/ 0 w 9305933"/>
              <a:gd name="connsiteY0" fmla="*/ 225754 h 903015"/>
              <a:gd name="connsiteX1" fmla="*/ 8292398 w 9305933"/>
              <a:gd name="connsiteY1" fmla="*/ 225754 h 903015"/>
              <a:gd name="connsiteX2" fmla="*/ 8292398 w 9305933"/>
              <a:gd name="connsiteY2" fmla="*/ 0 h 903015"/>
              <a:gd name="connsiteX3" fmla="*/ 9305933 w 9305933"/>
              <a:gd name="connsiteY3" fmla="*/ 451508 h 903015"/>
              <a:gd name="connsiteX4" fmla="*/ 8292398 w 9305933"/>
              <a:gd name="connsiteY4" fmla="*/ 903015 h 903015"/>
              <a:gd name="connsiteX5" fmla="*/ 8292398 w 9305933"/>
              <a:gd name="connsiteY5" fmla="*/ 677261 h 903015"/>
              <a:gd name="connsiteX6" fmla="*/ 0 w 9305933"/>
              <a:gd name="connsiteY6" fmla="*/ 677261 h 903015"/>
              <a:gd name="connsiteX7" fmla="*/ 0 w 9305933"/>
              <a:gd name="connsiteY7" fmla="*/ 225754 h 903015"/>
              <a:gd name="connsiteX0" fmla="*/ 0 w 9087569"/>
              <a:gd name="connsiteY0" fmla="*/ 225754 h 903015"/>
              <a:gd name="connsiteX1" fmla="*/ 8292398 w 9087569"/>
              <a:gd name="connsiteY1" fmla="*/ 225754 h 903015"/>
              <a:gd name="connsiteX2" fmla="*/ 8292398 w 9087569"/>
              <a:gd name="connsiteY2" fmla="*/ 0 h 903015"/>
              <a:gd name="connsiteX3" fmla="*/ 9087569 w 9087569"/>
              <a:gd name="connsiteY3" fmla="*/ 437861 h 903015"/>
              <a:gd name="connsiteX4" fmla="*/ 8292398 w 9087569"/>
              <a:gd name="connsiteY4" fmla="*/ 903015 h 903015"/>
              <a:gd name="connsiteX5" fmla="*/ 8292398 w 9087569"/>
              <a:gd name="connsiteY5" fmla="*/ 677261 h 903015"/>
              <a:gd name="connsiteX6" fmla="*/ 0 w 9087569"/>
              <a:gd name="connsiteY6" fmla="*/ 677261 h 903015"/>
              <a:gd name="connsiteX7" fmla="*/ 0 w 9087569"/>
              <a:gd name="connsiteY7" fmla="*/ 225754 h 903015"/>
              <a:gd name="connsiteX0" fmla="*/ 0 w 8923795"/>
              <a:gd name="connsiteY0" fmla="*/ 225754 h 903015"/>
              <a:gd name="connsiteX1" fmla="*/ 8292398 w 8923795"/>
              <a:gd name="connsiteY1" fmla="*/ 225754 h 903015"/>
              <a:gd name="connsiteX2" fmla="*/ 8292398 w 8923795"/>
              <a:gd name="connsiteY2" fmla="*/ 0 h 903015"/>
              <a:gd name="connsiteX3" fmla="*/ 8923795 w 8923795"/>
              <a:gd name="connsiteY3" fmla="*/ 424213 h 903015"/>
              <a:gd name="connsiteX4" fmla="*/ 8292398 w 8923795"/>
              <a:gd name="connsiteY4" fmla="*/ 903015 h 903015"/>
              <a:gd name="connsiteX5" fmla="*/ 8292398 w 8923795"/>
              <a:gd name="connsiteY5" fmla="*/ 677261 h 903015"/>
              <a:gd name="connsiteX6" fmla="*/ 0 w 8923795"/>
              <a:gd name="connsiteY6" fmla="*/ 677261 h 903015"/>
              <a:gd name="connsiteX7" fmla="*/ 0 w 8923795"/>
              <a:gd name="connsiteY7" fmla="*/ 225754 h 90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23795" h="903015">
                <a:moveTo>
                  <a:pt x="0" y="225754"/>
                </a:moveTo>
                <a:lnTo>
                  <a:pt x="8292398" y="225754"/>
                </a:lnTo>
                <a:lnTo>
                  <a:pt x="8292398" y="0"/>
                </a:lnTo>
                <a:lnTo>
                  <a:pt x="8923795" y="424213"/>
                </a:lnTo>
                <a:lnTo>
                  <a:pt x="8292398" y="903015"/>
                </a:lnTo>
                <a:lnTo>
                  <a:pt x="8292398" y="677261"/>
                </a:lnTo>
                <a:lnTo>
                  <a:pt x="0" y="677261"/>
                </a:lnTo>
                <a:lnTo>
                  <a:pt x="0" y="225754"/>
                </a:lnTo>
                <a:close/>
              </a:path>
            </a:pathLst>
          </a:custGeom>
          <a:solidFill>
            <a:schemeClr val="accent2"/>
          </a:solidFill>
          <a:ln w="9525" cap="flat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chemeClr val="bg2">
                <a:alpha val="34999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35031" y="1405003"/>
            <a:ext cx="8280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2"/>
                </a:solidFill>
                <a:latin typeface="+mn-lt"/>
              </a:rPr>
              <a:t>Consumer Journey</a:t>
            </a:r>
            <a:endParaRPr lang="en-US" sz="2800" b="1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0393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166751" y="1609776"/>
            <a:ext cx="714216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8A1643"/>
              </a:buClr>
              <a:buSzPct val="120000"/>
              <a:buFont typeface="Arial" pitchFamily="34" charset="0"/>
              <a:buChar char="•"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  <a:p>
            <a:pPr marL="342900" indent="-342900">
              <a:buClr>
                <a:srgbClr val="8A1643"/>
              </a:buClr>
              <a:buSzPct val="120000"/>
              <a:buFont typeface="Arial" pitchFamily="34" charset="0"/>
              <a:buChar char="•"/>
            </a:pPr>
            <a:endParaRPr lang="en-US" sz="2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  <a:p>
            <a:pPr>
              <a:buClr>
                <a:srgbClr val="8A1643"/>
              </a:buClr>
              <a:buSzPct val="120000"/>
            </a:pP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5080618" y="3748651"/>
            <a:ext cx="1331762" cy="1332709"/>
          </a:xfrm>
          <a:prstGeom prst="ellipse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Geneva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4648200" y="1266348"/>
            <a:ext cx="1869595" cy="1895954"/>
          </a:xfrm>
          <a:prstGeom prst="ellipse">
            <a:avLst/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Geneva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86867" y="1424365"/>
            <a:ext cx="1741602" cy="1579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700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endParaRPr lang="en-US" sz="500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lnSpc>
                <a:spcPts val="4000"/>
              </a:lnSpc>
            </a:pPr>
            <a:r>
              <a:rPr lang="en-US" sz="1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vs Pre Launch</a:t>
            </a:r>
          </a:p>
          <a:p>
            <a:pPr algn="ctr">
              <a:lnSpc>
                <a:spcPts val="4000"/>
              </a:lnSpc>
            </a:pPr>
            <a:r>
              <a:rPr lang="en-US" sz="4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+21</a:t>
            </a:r>
            <a:r>
              <a:rPr lang="en-US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pts</a:t>
            </a:r>
            <a:endParaRPr lang="en-US" sz="1600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endParaRPr lang="en-US" sz="18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26715" y="1719317"/>
            <a:ext cx="3877753" cy="990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sz="1800" b="1" kern="900" spc="-5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BRAND USA IMAGE ATTRIBUTES (UK) </a:t>
            </a:r>
          </a:p>
          <a:p>
            <a:pPr>
              <a:lnSpc>
                <a:spcPts val="2500"/>
              </a:lnSpc>
            </a:pPr>
            <a:r>
              <a:rPr lang="en-US" sz="2800" b="1" kern="900" spc="-19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The USA as a destination </a:t>
            </a:r>
          </a:p>
          <a:p>
            <a:pPr>
              <a:lnSpc>
                <a:spcPts val="2500"/>
              </a:lnSpc>
            </a:pPr>
            <a:r>
              <a:rPr lang="en-US" sz="2800" b="1" kern="900" spc="-19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on its way up</a:t>
            </a:r>
            <a:endParaRPr lang="en-US" sz="2800" b="1" kern="900" spc="-19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3467100" y="4058410"/>
            <a:ext cx="937370" cy="952500"/>
          </a:xfrm>
          <a:prstGeom prst="ellips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Geneva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26716" y="4401127"/>
            <a:ext cx="2647925" cy="1068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en-US" sz="2800" b="1" kern="900" spc="-19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Intention to visit is on the rise in campaign markets</a:t>
            </a:r>
            <a:endParaRPr lang="en-US" sz="2800" b="1" kern="900" spc="-19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3478587" y="5235973"/>
            <a:ext cx="937370" cy="952500"/>
          </a:xfrm>
          <a:prstGeom prst="ellips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Geneva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17795" y="4184172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kern="900" spc="-19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Japan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17795" y="5578569"/>
            <a:ext cx="1447800" cy="335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</a:pPr>
            <a:r>
              <a:rPr lang="en-US" b="1" kern="900" spc="-19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United Kingdom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90076" y="3563985"/>
            <a:ext cx="914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kern="900" spc="-19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BEFORE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992825" y="3198167"/>
            <a:ext cx="110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kern="900" spc="-19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AFTER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107121" y="4035865"/>
            <a:ext cx="1347851" cy="700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700" b="1" dirty="0" smtClean="0">
              <a:solidFill>
                <a:schemeClr val="accent6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endParaRPr lang="en-US" sz="500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lnSpc>
                <a:spcPts val="3300"/>
              </a:lnSpc>
            </a:pPr>
            <a:r>
              <a:rPr lang="en-US" sz="4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67%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490077" y="4254089"/>
            <a:ext cx="914393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59%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478586" y="5454251"/>
            <a:ext cx="925882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51%</a:t>
            </a:r>
          </a:p>
        </p:txBody>
      </p:sp>
      <p:sp>
        <p:nvSpPr>
          <p:cNvPr id="25" name="Oval 24"/>
          <p:cNvSpPr/>
          <p:nvPr/>
        </p:nvSpPr>
        <p:spPr bwMode="auto">
          <a:xfrm>
            <a:off x="5080618" y="5129664"/>
            <a:ext cx="1347851" cy="1310465"/>
          </a:xfrm>
          <a:prstGeom prst="ellipse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Geneva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07121" y="5434800"/>
            <a:ext cx="1337441" cy="700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700" b="1" dirty="0" smtClean="0">
              <a:solidFill>
                <a:schemeClr val="accent6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endParaRPr lang="en-US" sz="500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lnSpc>
                <a:spcPts val="3300"/>
              </a:lnSpc>
            </a:pPr>
            <a:r>
              <a:rPr lang="en-US" sz="4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5</a:t>
            </a:r>
            <a:r>
              <a:rPr lang="en-US" sz="4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7%</a:t>
            </a:r>
          </a:p>
        </p:txBody>
      </p:sp>
      <p:cxnSp>
        <p:nvCxnSpPr>
          <p:cNvPr id="33" name="Straight Arrow Connector 32"/>
          <p:cNvCxnSpPr/>
          <p:nvPr/>
        </p:nvCxnSpPr>
        <p:spPr bwMode="auto">
          <a:xfrm>
            <a:off x="4525904" y="4549826"/>
            <a:ext cx="374934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7" name="Straight Arrow Connector 36"/>
          <p:cNvCxnSpPr/>
          <p:nvPr/>
        </p:nvCxnSpPr>
        <p:spPr bwMode="auto">
          <a:xfrm>
            <a:off x="4534753" y="5712223"/>
            <a:ext cx="374934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" name="TextBox 5"/>
          <p:cNvSpPr txBox="1"/>
          <p:nvPr/>
        </p:nvSpPr>
        <p:spPr>
          <a:xfrm>
            <a:off x="4328053" y="6579829"/>
            <a:ext cx="3750366" cy="207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 smtClean="0">
                <a:solidFill>
                  <a:schemeClr val="bg1">
                    <a:lumMod val="50000"/>
                  </a:schemeClr>
                </a:solidFill>
              </a:rPr>
              <a:t>Source:  Hall &amp; Partners Pre- and Post-Wave Campaign Tracker (Japan &amp; UK) </a:t>
            </a:r>
            <a:endParaRPr lang="en-US" sz="7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451196" y="477078"/>
            <a:ext cx="8222141" cy="78927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smtClean="0">
                <a:latin typeface="+mn-lt"/>
              </a:rPr>
              <a:t>Campaign Driving Intended Results                               </a:t>
            </a:r>
            <a:r>
              <a:rPr lang="en-US" sz="3100" dirty="0" smtClean="0">
                <a:latin typeface="+mn-lt"/>
              </a:rPr>
              <a:t>First 3 Months</a:t>
            </a:r>
            <a:endParaRPr lang="en-US" sz="3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60968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234" y="444500"/>
            <a:ext cx="7904317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Roles in the Travel Industry</a:t>
            </a:r>
            <a:endParaRPr lang="en-US" sz="6000" dirty="0"/>
          </a:p>
        </p:txBody>
      </p:sp>
      <p:sp>
        <p:nvSpPr>
          <p:cNvPr id="5" name="AutoShape 4" descr="http://www.ttwasia.com/UserFiles/Image/Association%20News/US%20tarvel%20assocation.jpg"/>
          <p:cNvSpPr>
            <a:spLocks noChangeAspect="1" noChangeArrowheads="1"/>
          </p:cNvSpPr>
          <p:nvPr/>
        </p:nvSpPr>
        <p:spPr bwMode="auto">
          <a:xfrm>
            <a:off x="155575" y="-403225"/>
            <a:ext cx="29146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" name="AutoShape 6" descr="http://www.ttwasia.com/UserFiles/Image/Association%20News/US%20tarvel%20assocation.jpg"/>
          <p:cNvSpPr>
            <a:spLocks noChangeAspect="1" noChangeArrowheads="1"/>
          </p:cNvSpPr>
          <p:nvPr/>
        </p:nvSpPr>
        <p:spPr bwMode="auto">
          <a:xfrm>
            <a:off x="307975" y="-250825"/>
            <a:ext cx="29146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" name="AutoShape 8" descr="http://www.ttwasia.com/UserFiles/Image/Association%20News/US%20tarvel%20assocation.jpg"/>
          <p:cNvSpPr>
            <a:spLocks noChangeAspect="1" noChangeArrowheads="1"/>
          </p:cNvSpPr>
          <p:nvPr/>
        </p:nvSpPr>
        <p:spPr bwMode="auto">
          <a:xfrm>
            <a:off x="460375" y="-98425"/>
            <a:ext cx="29146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" name="AutoShape 18" descr="http://t1.gstatic.com/images?q=tbn:ANd9GcRe2CqWaj0E9jjFgywRnaGC3uuzSA6Gozxbhr3r0-8y0-p5oLIvSA"/>
          <p:cNvSpPr>
            <a:spLocks noChangeAspect="1" noChangeArrowheads="1"/>
          </p:cNvSpPr>
          <p:nvPr/>
        </p:nvSpPr>
        <p:spPr bwMode="auto">
          <a:xfrm>
            <a:off x="63500" y="-896938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525077904"/>
              </p:ext>
            </p:extLst>
          </p:nvPr>
        </p:nvGraphicFramePr>
        <p:xfrm>
          <a:off x="0" y="749300"/>
          <a:ext cx="8991600" cy="515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30" name="Picture 6" descr="http://blog.barefoot.com/Portals/13361/images/USTA%20logo.jp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72" r="-7218"/>
          <a:stretch/>
        </p:blipFill>
        <p:spPr bwMode="auto">
          <a:xfrm>
            <a:off x="6528179" y="1470017"/>
            <a:ext cx="1973372" cy="1575487"/>
          </a:xfrm>
          <a:prstGeom prst="trapezoi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5943600" y="2824263"/>
            <a:ext cx="3048000" cy="414595"/>
          </a:xfrm>
          <a:prstGeom prst="rect">
            <a:avLst/>
          </a:prstGeom>
          <a:solidFill>
            <a:srgbClr val="88122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dirty="0" smtClean="0">
                <a:ln w="1905"/>
                <a:solidFill>
                  <a:prstClr val="white"/>
                </a:solidFill>
                <a:latin typeface="Book Antiqua"/>
                <a:cs typeface="Book Antiqua"/>
              </a:rPr>
              <a:t>ADVOCATE</a:t>
            </a:r>
            <a:endParaRPr lang="en-US" sz="2200" b="1" dirty="0">
              <a:ln w="1905"/>
              <a:solidFill>
                <a:prstClr val="white"/>
              </a:solidFill>
              <a:latin typeface="Book Antiqua"/>
              <a:cs typeface="Book Antiqua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375025" y="4340869"/>
            <a:ext cx="2568575" cy="409816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dirty="0" smtClean="0">
                <a:ln w="1905"/>
                <a:solidFill>
                  <a:prstClr val="white"/>
                </a:solidFill>
                <a:latin typeface="Book Antiqua"/>
                <a:cs typeface="Book Antiqua"/>
              </a:rPr>
              <a:t>ADVISE</a:t>
            </a:r>
            <a:endParaRPr lang="en-US" sz="2200" b="1" dirty="0">
              <a:ln w="1905"/>
              <a:solidFill>
                <a:prstClr val="white"/>
              </a:solidFill>
              <a:latin typeface="Book Antiqua"/>
              <a:cs typeface="Book Antiqua"/>
            </a:endParaRPr>
          </a:p>
        </p:txBody>
      </p:sp>
      <p:pic>
        <p:nvPicPr>
          <p:cNvPr id="1032" name="Picture 8" descr="http://www.mensajeroweb.com.ar/uploads/img/usa_th_2.jpg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85" r="-6875"/>
          <a:stretch/>
        </p:blipFill>
        <p:spPr bwMode="auto">
          <a:xfrm>
            <a:off x="763586" y="1910267"/>
            <a:ext cx="2003425" cy="948528"/>
          </a:xfrm>
          <a:prstGeom prst="trapezoi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38"/>
          <p:cNvSpPr/>
          <p:nvPr/>
        </p:nvSpPr>
        <p:spPr>
          <a:xfrm>
            <a:off x="155575" y="2838207"/>
            <a:ext cx="3219449" cy="414595"/>
          </a:xfrm>
          <a:prstGeom prst="rect">
            <a:avLst/>
          </a:prstGeom>
          <a:solidFill>
            <a:srgbClr val="000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dirty="0" smtClean="0">
                <a:ln w="1905"/>
                <a:solidFill>
                  <a:prstClr val="white"/>
                </a:solidFill>
                <a:latin typeface="Book Antiqua"/>
                <a:cs typeface="Book Antiqua"/>
              </a:rPr>
              <a:t>PROMOTE</a:t>
            </a:r>
            <a:endParaRPr lang="en-US" sz="2200" b="1" dirty="0">
              <a:ln w="1905"/>
              <a:solidFill>
                <a:prstClr val="white"/>
              </a:solidFill>
              <a:latin typeface="Book Antiqua"/>
              <a:cs typeface="Book Antiqua"/>
            </a:endParaRPr>
          </a:p>
        </p:txBody>
      </p:sp>
      <p:pic>
        <p:nvPicPr>
          <p:cNvPr id="40" name="Picture 14" descr="http://www.vos.noaa.gov/MWL/aug_10/Images/doc_logo_xparent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1612" y="4790458"/>
            <a:ext cx="1295400" cy="127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52"/>
          <p:cNvSpPr txBox="1">
            <a:spLocks noChangeArrowheads="1"/>
          </p:cNvSpPr>
          <p:nvPr/>
        </p:nvSpPr>
        <p:spPr bwMode="auto">
          <a:xfrm>
            <a:off x="2530475" y="6065972"/>
            <a:ext cx="4327525" cy="579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0">
              <a:lnSpc>
                <a:spcPts val="1900"/>
              </a:lnSpc>
              <a:spcBef>
                <a:spcPts val="600"/>
              </a:spcBef>
            </a:pPr>
            <a:r>
              <a:rPr lang="en-US" sz="1650" b="1" spc="-2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Advise the Secretary of Commerce on Issues Affecting the Travel Industry</a:t>
            </a:r>
            <a:endParaRPr lang="en-US" sz="1650" b="1" spc="-2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2" name="TextBox 52"/>
          <p:cNvSpPr txBox="1">
            <a:spLocks noChangeArrowheads="1"/>
          </p:cNvSpPr>
          <p:nvPr/>
        </p:nvSpPr>
        <p:spPr bwMode="auto">
          <a:xfrm>
            <a:off x="384175" y="3256846"/>
            <a:ext cx="2762250" cy="1951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74320" indent="-285750" defTabSz="457200">
              <a:lnSpc>
                <a:spcPts val="19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650" b="1" spc="-2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Lead the Nation’s       global </a:t>
            </a:r>
            <a:r>
              <a:rPr lang="en-US" sz="1650" b="1" spc="-2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</a:t>
            </a:r>
            <a:r>
              <a:rPr lang="en-US" sz="1650" b="1" spc="-2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arketing </a:t>
            </a:r>
            <a:r>
              <a:rPr lang="en-US" sz="1650" b="1" spc="-2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</a:t>
            </a:r>
            <a:r>
              <a:rPr lang="en-US" sz="1650" b="1" spc="-2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ffort</a:t>
            </a:r>
          </a:p>
          <a:p>
            <a:pPr marL="274320" indent="-285750" defTabSz="457200">
              <a:lnSpc>
                <a:spcPts val="19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650" b="1" spc="-2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Communicate US entry and security </a:t>
            </a:r>
            <a:r>
              <a:rPr lang="en-US" sz="1650" b="1" spc="-2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</a:t>
            </a:r>
            <a:r>
              <a:rPr lang="en-US" sz="1650" b="1" spc="-2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rocesses</a:t>
            </a:r>
          </a:p>
          <a:p>
            <a:pPr marL="274320" indent="-285750" defTabSz="457200">
              <a:lnSpc>
                <a:spcPts val="19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650" b="1" spc="-2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Create a welcoming </a:t>
            </a:r>
            <a:r>
              <a:rPr lang="en-US" sz="1650" b="1" spc="-2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</a:t>
            </a:r>
            <a:r>
              <a:rPr lang="en-US" sz="1650" b="1" spc="-2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xperience for International tourists </a:t>
            </a:r>
            <a:endParaRPr lang="en-US" sz="1650" b="1" spc="-2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3" name="TextBox 52"/>
          <p:cNvSpPr txBox="1">
            <a:spLocks noChangeArrowheads="1"/>
          </p:cNvSpPr>
          <p:nvPr/>
        </p:nvSpPr>
        <p:spPr bwMode="auto">
          <a:xfrm>
            <a:off x="6415167" y="3226462"/>
            <a:ext cx="2711355" cy="2716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74320" indent="-285750" defTabSz="457200">
              <a:lnSpc>
                <a:spcPts val="19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650" b="1" spc="-2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Advocate for policies          to remove </a:t>
            </a:r>
            <a:r>
              <a:rPr lang="en-US" sz="1650" b="1" spc="-2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</a:t>
            </a:r>
            <a:r>
              <a:rPr lang="en-US" sz="1650" b="1" spc="-2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ravel </a:t>
            </a:r>
            <a:r>
              <a:rPr lang="en-US" sz="1650" b="1" spc="-2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</a:t>
            </a:r>
            <a:r>
              <a:rPr lang="en-US" sz="1650" b="1" spc="-2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arriers</a:t>
            </a:r>
          </a:p>
          <a:p>
            <a:pPr marL="274320" indent="-285750" defTabSz="457200">
              <a:lnSpc>
                <a:spcPts val="19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650" b="1" spc="-2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Communicate benefits      of Travel to policymakers</a:t>
            </a:r>
          </a:p>
          <a:p>
            <a:pPr marL="274320" indent="-285750" defTabSz="457200">
              <a:lnSpc>
                <a:spcPts val="19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650" b="1" spc="-2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Provide industry </a:t>
            </a:r>
            <a:r>
              <a:rPr lang="en-US" sz="1650" b="1" spc="-2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</a:t>
            </a:r>
            <a:r>
              <a:rPr lang="en-US" sz="1650" b="1" spc="-2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etworking    </a:t>
            </a:r>
            <a:r>
              <a:rPr lang="en-US" sz="1650" b="1" spc="-2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</a:t>
            </a:r>
            <a:r>
              <a:rPr lang="en-US" sz="1650" b="1" spc="-2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pportunities</a:t>
            </a:r>
            <a:endParaRPr lang="en-US" sz="1650" b="1" spc="-2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093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166751" y="1609776"/>
            <a:ext cx="714216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8A1643"/>
              </a:buClr>
              <a:buSzPct val="120000"/>
              <a:buFont typeface="Arial" pitchFamily="34" charset="0"/>
              <a:buChar char="•"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  <a:p>
            <a:pPr marL="342900" indent="-342900">
              <a:buClr>
                <a:srgbClr val="8A1643"/>
              </a:buClr>
              <a:buSzPct val="120000"/>
              <a:buFont typeface="Arial" pitchFamily="34" charset="0"/>
              <a:buChar char="•"/>
            </a:pPr>
            <a:endParaRPr lang="en-US" sz="2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  <a:p>
            <a:pPr>
              <a:buClr>
                <a:srgbClr val="8A1643"/>
              </a:buClr>
              <a:buSzPct val="120000"/>
            </a:pP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2897628" y="1683592"/>
            <a:ext cx="1658605" cy="1614475"/>
          </a:xfrm>
          <a:prstGeom prst="ellipse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charset="0"/>
              <a:ea typeface="ＭＳ Ｐゴシック" charset="0"/>
              <a:cs typeface="Geneva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9064" y="4121723"/>
            <a:ext cx="3013760" cy="748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en-US" sz="2800" b="1" kern="900" spc="-19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DiscoverAmerica.com Page Views</a:t>
            </a:r>
            <a:endParaRPr lang="en-US" sz="2800" b="1" kern="900" spc="-19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06273" y="2240761"/>
            <a:ext cx="1441316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800" b="1" dirty="0" smtClean="0">
              <a:solidFill>
                <a:schemeClr val="accent6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endParaRPr lang="en-US" sz="600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lnSpc>
                <a:spcPts val="1500"/>
              </a:lnSpc>
            </a:pPr>
            <a:r>
              <a:rPr lang="en-US" sz="4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99%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146642" y="1757296"/>
            <a:ext cx="2776756" cy="748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en-US" sz="2800" b="1" kern="900" spc="-19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Social Media Sentiment</a:t>
            </a:r>
            <a:endParaRPr lang="en-US" sz="2800" b="1" kern="900" spc="-19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" name="Oval 33"/>
          <p:cNvSpPr/>
          <p:nvPr/>
        </p:nvSpPr>
        <p:spPr bwMode="auto">
          <a:xfrm>
            <a:off x="2214854" y="4514805"/>
            <a:ext cx="1658605" cy="1614475"/>
          </a:xfrm>
          <a:prstGeom prst="ellips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Geneva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323498" y="5055302"/>
            <a:ext cx="14413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500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lnSpc>
                <a:spcPts val="2000"/>
              </a:lnSpc>
            </a:pPr>
            <a:r>
              <a:rPr lang="en-US" sz="4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3</a:t>
            </a:r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mm</a:t>
            </a:r>
            <a:r>
              <a:rPr lang="en-US" sz="5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</a:t>
            </a:r>
            <a:endParaRPr lang="en-US" sz="2000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225160" y="4573888"/>
            <a:ext cx="2438399" cy="748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500"/>
              </a:lnSpc>
            </a:pPr>
            <a:r>
              <a:rPr lang="en-US" sz="2800" b="1" kern="900" spc="-19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Facebook Fans and Followers</a:t>
            </a:r>
            <a:endParaRPr lang="en-US" sz="2800" b="1" kern="900" spc="-19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6650308" y="4269645"/>
            <a:ext cx="1658605" cy="1614475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Geneva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758952" y="4810142"/>
            <a:ext cx="14413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700" b="1" dirty="0" smtClean="0">
              <a:solidFill>
                <a:schemeClr val="accent6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endParaRPr lang="en-US" sz="500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lnSpc>
                <a:spcPts val="2000"/>
              </a:lnSpc>
            </a:pPr>
            <a:r>
              <a:rPr lang="en-US" sz="4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79k</a:t>
            </a:r>
            <a:r>
              <a:rPr lang="en-US" sz="5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</a:t>
            </a:r>
            <a:endParaRPr lang="en-US" sz="2000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9" name="Picture 38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61113" y="1340797"/>
            <a:ext cx="2926447" cy="19572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0" name="Oval 39"/>
          <p:cNvSpPr/>
          <p:nvPr/>
        </p:nvSpPr>
        <p:spPr bwMode="auto">
          <a:xfrm>
            <a:off x="7125696" y="2240761"/>
            <a:ext cx="1658605" cy="1614475"/>
          </a:xfrm>
          <a:prstGeom prst="ellips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Geneva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234340" y="2524778"/>
            <a:ext cx="1441316" cy="1349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700" b="1" dirty="0" smtClean="0">
              <a:solidFill>
                <a:schemeClr val="accent6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endParaRPr lang="en-US" sz="500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lnSpc>
                <a:spcPts val="2000"/>
              </a:lnSpc>
            </a:pPr>
            <a:r>
              <a:rPr lang="en-US" sz="4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16k</a:t>
            </a:r>
            <a:r>
              <a:rPr lang="en-US" sz="5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song downloads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51196" y="477078"/>
            <a:ext cx="8224459" cy="78927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smtClean="0">
                <a:latin typeface="+mn-lt"/>
              </a:rPr>
              <a:t>Campaign Driving Intended Results                               </a:t>
            </a:r>
            <a:r>
              <a:rPr lang="en-US" sz="3100" dirty="0" smtClean="0">
                <a:latin typeface="+mn-lt"/>
              </a:rPr>
              <a:t>First 3 Months</a:t>
            </a:r>
            <a:endParaRPr lang="en-US" sz="3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6214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994018" y="1470958"/>
            <a:ext cx="714216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8A1643"/>
              </a:buClr>
              <a:buSzPct val="120000"/>
              <a:buFont typeface="Arial" pitchFamily="34" charset="0"/>
              <a:buChar char="•"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  <a:p>
            <a:pPr marL="342900" indent="-342900">
              <a:buClr>
                <a:srgbClr val="8A1643"/>
              </a:buClr>
              <a:buSzPct val="120000"/>
              <a:buFont typeface="Arial" pitchFamily="34" charset="0"/>
              <a:buChar char="•"/>
            </a:pPr>
            <a:endParaRPr lang="en-US" sz="2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  <a:p>
            <a:pPr>
              <a:buClr>
                <a:srgbClr val="8A1643"/>
              </a:buClr>
              <a:buSzPct val="120000"/>
            </a:pP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6400800" y="1581514"/>
            <a:ext cx="786718" cy="765528"/>
          </a:xfrm>
          <a:prstGeom prst="ellipse">
            <a:avLst/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Geneva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83737" y="1695574"/>
            <a:ext cx="1441316" cy="477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+5</a:t>
            </a:r>
            <a:r>
              <a:rPr lang="en-US" sz="1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pts</a:t>
            </a:r>
            <a:endParaRPr lang="en-US" sz="1800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flipV="1">
            <a:off x="6037058" y="1751544"/>
            <a:ext cx="0" cy="42146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7455736" y="1780361"/>
            <a:ext cx="1757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kern="900" spc="-19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Japan</a:t>
            </a:r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40580" y="1281550"/>
            <a:ext cx="3505199" cy="412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000" b="1" kern="900" spc="-190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Image Attributes (USA)</a:t>
            </a:r>
            <a:endParaRPr lang="en-US" sz="2000" b="1" kern="900" spc="-190" dirty="0">
              <a:solidFill>
                <a:schemeClr val="accent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10540" y="1780361"/>
            <a:ext cx="4633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kern="900" spc="-7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“A  place you always feels welcome”</a:t>
            </a:r>
            <a:endParaRPr lang="en-US" sz="1800" spc="-70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49861" y="2613236"/>
            <a:ext cx="4494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kern="900" spc="-7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“A  place with limitless possibilities”</a:t>
            </a:r>
            <a:endParaRPr lang="en-US" sz="1800" spc="-70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81707" y="3458161"/>
            <a:ext cx="4462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kern="900" spc="-7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“Has something for everyone”</a:t>
            </a:r>
            <a:endParaRPr lang="en-US" sz="1800" spc="-70" dirty="0">
              <a:solidFill>
                <a:srgbClr val="00206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05718" y="4259852"/>
            <a:ext cx="4538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kern="900" spc="-7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“Adventurous”</a:t>
            </a:r>
            <a:endParaRPr lang="en-US" sz="1800" spc="-70" dirty="0">
              <a:solidFill>
                <a:srgbClr val="00206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83981" y="5130670"/>
            <a:ext cx="4460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kern="900" spc="-7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“Energetic”</a:t>
            </a:r>
            <a:endParaRPr lang="en-US" sz="1800" spc="-70" dirty="0">
              <a:solidFill>
                <a:srgbClr val="00206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06287" y="5903880"/>
            <a:ext cx="4537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kern="900" spc="-7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“Optimistic”</a:t>
            </a:r>
            <a:endParaRPr lang="en-US" sz="1800" spc="-70" dirty="0">
              <a:solidFill>
                <a:srgbClr val="00206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18311" y="1266348"/>
            <a:ext cx="2572168" cy="400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000" b="1" kern="900" spc="-190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Post vs. Pre Launch</a:t>
            </a:r>
            <a:endParaRPr lang="en-US" sz="2000" b="1" kern="900" spc="-190" dirty="0">
              <a:solidFill>
                <a:schemeClr val="accent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6409899" y="2415138"/>
            <a:ext cx="786718" cy="765528"/>
          </a:xfrm>
          <a:prstGeom prst="ellipse">
            <a:avLst/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Geneva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6411036" y="3260063"/>
            <a:ext cx="786718" cy="765528"/>
          </a:xfrm>
          <a:prstGeom prst="ellipse">
            <a:avLst/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Geneva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6400800" y="4061754"/>
            <a:ext cx="786718" cy="765528"/>
          </a:xfrm>
          <a:prstGeom prst="ellipse">
            <a:avLst/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Geneva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6409899" y="4902203"/>
            <a:ext cx="786718" cy="765528"/>
          </a:xfrm>
          <a:prstGeom prst="ellipse">
            <a:avLst/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Geneva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6400800" y="5698771"/>
            <a:ext cx="786718" cy="765528"/>
          </a:xfrm>
          <a:prstGeom prst="ellipse">
            <a:avLst/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Geneva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 bwMode="auto">
          <a:xfrm flipV="1">
            <a:off x="6037058" y="2500419"/>
            <a:ext cx="0" cy="42146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" name="Straight Arrow Connector 28"/>
          <p:cNvCxnSpPr/>
          <p:nvPr/>
        </p:nvCxnSpPr>
        <p:spPr bwMode="auto">
          <a:xfrm flipV="1">
            <a:off x="6027119" y="3351932"/>
            <a:ext cx="0" cy="42146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0" name="Straight Arrow Connector 29"/>
          <p:cNvCxnSpPr/>
          <p:nvPr/>
        </p:nvCxnSpPr>
        <p:spPr bwMode="auto">
          <a:xfrm flipV="1">
            <a:off x="6087050" y="4160687"/>
            <a:ext cx="0" cy="42146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1" name="Straight Arrow Connector 30"/>
          <p:cNvCxnSpPr/>
          <p:nvPr/>
        </p:nvCxnSpPr>
        <p:spPr bwMode="auto">
          <a:xfrm flipV="1">
            <a:off x="6099314" y="5026034"/>
            <a:ext cx="0" cy="42146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2" name="Straight Arrow Connector 31"/>
          <p:cNvCxnSpPr/>
          <p:nvPr/>
        </p:nvCxnSpPr>
        <p:spPr bwMode="auto">
          <a:xfrm flipV="1">
            <a:off x="6113554" y="5843660"/>
            <a:ext cx="0" cy="42146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3" name="TextBox 32"/>
          <p:cNvSpPr txBox="1"/>
          <p:nvPr/>
        </p:nvSpPr>
        <p:spPr>
          <a:xfrm>
            <a:off x="6083737" y="2500419"/>
            <a:ext cx="1441316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+10</a:t>
            </a:r>
            <a:r>
              <a:rPr lang="en-US" sz="1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pts</a:t>
            </a:r>
            <a:endParaRPr lang="en-US" sz="2000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073501" y="3385064"/>
            <a:ext cx="1441316" cy="477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+8</a:t>
            </a:r>
            <a:r>
              <a:rPr lang="en-US" sz="1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pts</a:t>
            </a:r>
            <a:endParaRPr lang="en-US" sz="1800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083737" y="4160687"/>
            <a:ext cx="1441316" cy="477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+11</a:t>
            </a:r>
            <a:r>
              <a:rPr lang="en-US" sz="1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pts</a:t>
            </a:r>
            <a:endParaRPr lang="en-US" sz="1800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083737" y="5027204"/>
            <a:ext cx="1441316" cy="477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+8</a:t>
            </a:r>
            <a:r>
              <a:rPr lang="en-US" sz="1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pts</a:t>
            </a:r>
            <a:endParaRPr lang="en-US" sz="1800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073501" y="5804715"/>
            <a:ext cx="1441316" cy="477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+11</a:t>
            </a:r>
            <a:r>
              <a:rPr lang="en-US" sz="1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pts</a:t>
            </a:r>
            <a:endParaRPr lang="en-US" sz="1800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525053" y="2599584"/>
            <a:ext cx="1781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kern="900" spc="-19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UK</a:t>
            </a:r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480058" y="5895796"/>
            <a:ext cx="1688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kern="900" spc="-19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UK</a:t>
            </a:r>
            <a:endParaRPr lang="en-US" sz="1800" dirty="0"/>
          </a:p>
        </p:txBody>
      </p:sp>
      <p:sp>
        <p:nvSpPr>
          <p:cNvPr id="40" name="TextBox 39"/>
          <p:cNvSpPr txBox="1"/>
          <p:nvPr/>
        </p:nvSpPr>
        <p:spPr>
          <a:xfrm>
            <a:off x="7480058" y="5100301"/>
            <a:ext cx="1688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kern="900" spc="-19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UK</a:t>
            </a:r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455736" y="4233784"/>
            <a:ext cx="1688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kern="900" spc="-19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Japan</a:t>
            </a:r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525053" y="3432093"/>
            <a:ext cx="1781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kern="900" spc="-19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UK</a:t>
            </a:r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51196" y="6650465"/>
            <a:ext cx="525780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 smtClean="0">
                <a:solidFill>
                  <a:schemeClr val="bg1">
                    <a:lumMod val="50000"/>
                  </a:schemeClr>
                </a:solidFill>
              </a:rPr>
              <a:t>Source:  Hall &amp; Partners Pre- and Post-Wave Campaign Tracker (Japan &amp; UK) </a:t>
            </a:r>
            <a:endParaRPr lang="en-US" sz="7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Title 1"/>
          <p:cNvSpPr>
            <a:spLocks noGrp="1"/>
          </p:cNvSpPr>
          <p:nvPr>
            <p:ph type="title"/>
          </p:nvPr>
        </p:nvSpPr>
        <p:spPr>
          <a:xfrm>
            <a:off x="451196" y="477078"/>
            <a:ext cx="8268733" cy="78927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smtClean="0">
                <a:latin typeface="+mn-lt"/>
              </a:rPr>
              <a:t>Campaign Driving Intended Results                               </a:t>
            </a:r>
            <a:r>
              <a:rPr lang="en-US" sz="3100" dirty="0" smtClean="0">
                <a:latin typeface="+mn-lt"/>
              </a:rPr>
              <a:t>First 3 Months</a:t>
            </a:r>
            <a:endParaRPr lang="en-US" sz="3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71491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48200" y="533400"/>
            <a:ext cx="35052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400" dirty="0" smtClean="0">
                <a:solidFill>
                  <a:srgbClr val="FFFFFF"/>
                </a:solidFill>
                <a:latin typeface="Arial Black"/>
                <a:cs typeface="Arial Black"/>
              </a:rPr>
              <a:t>CANADA</a:t>
            </a:r>
            <a:endParaRPr lang="en-US" sz="3400" dirty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219200" y="1470958"/>
            <a:ext cx="714216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8A1643"/>
              </a:buClr>
              <a:buSzPct val="120000"/>
              <a:buFont typeface="Arial" pitchFamily="34" charset="0"/>
              <a:buChar char="•"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  <a:p>
            <a:pPr marL="342900" indent="-342900">
              <a:buClr>
                <a:srgbClr val="8A1643"/>
              </a:buClr>
              <a:buSzPct val="120000"/>
              <a:buFont typeface="Arial" pitchFamily="34" charset="0"/>
              <a:buChar char="•"/>
            </a:pPr>
            <a:endParaRPr lang="en-US" sz="2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  <a:p>
            <a:pPr>
              <a:buClr>
                <a:srgbClr val="8A1643"/>
              </a:buClr>
              <a:buSzPct val="120000"/>
            </a:pP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8615" y="1117530"/>
            <a:ext cx="78117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DB429"/>
              </a:buClr>
              <a:buSzPct val="120000"/>
            </a:pPr>
            <a:r>
              <a:rPr lang="en-US" sz="2800" b="1" spc="-50" dirty="0" smtClean="0">
                <a:solidFill>
                  <a:schemeClr val="tx2"/>
                </a:solidFill>
                <a:latin typeface="+mn-lt"/>
                <a:cs typeface="Arial" pitchFamily="34" charset="0"/>
              </a:rPr>
              <a:t>Campaign Reach and  Awareness Among Affluent Travelers</a:t>
            </a:r>
            <a:endParaRPr lang="en-US" sz="2000" b="1" dirty="0" smtClean="0">
              <a:solidFill>
                <a:schemeClr val="tx2"/>
              </a:solidFill>
              <a:latin typeface="+mn-lt"/>
              <a:cs typeface="Arial" pitchFamily="34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1219200" y="2215079"/>
            <a:ext cx="1347851" cy="1310465"/>
          </a:xfrm>
          <a:prstGeom prst="ellips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Geneva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013509" y="2282141"/>
            <a:ext cx="1810306" cy="1310464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954" tIns="41477" rIns="82954" bIns="41477" rtlCol="0" anchor="ctr"/>
          <a:lstStyle/>
          <a:p>
            <a:pPr algn="ctr">
              <a:lnSpc>
                <a:spcPts val="2087"/>
              </a:lnSpc>
              <a:spcAft>
                <a:spcPts val="871"/>
              </a:spcAft>
            </a:pPr>
            <a:r>
              <a:rPr lang="en-US" sz="4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58%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92588" y="2321767"/>
            <a:ext cx="33510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kern="900" spc="-1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Recognized at least one element of the campaign                                      (TV, Print, Out of Home, or Digital)</a:t>
            </a:r>
            <a:endParaRPr lang="en-US" sz="2000" spc="-100" dirty="0">
              <a:solidFill>
                <a:srgbClr val="002060"/>
              </a:solidFill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2823815" y="3775121"/>
            <a:ext cx="1138585" cy="1133369"/>
          </a:xfrm>
          <a:prstGeom prst="ellipse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Geneva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2503280" y="3775121"/>
            <a:ext cx="1810306" cy="1216481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954" tIns="41477" rIns="82954" bIns="41477" rtlCol="0" anchor="ctr"/>
          <a:lstStyle/>
          <a:p>
            <a:pPr algn="ctr">
              <a:lnSpc>
                <a:spcPts val="2087"/>
              </a:lnSpc>
              <a:spcAft>
                <a:spcPts val="871"/>
              </a:spcAft>
            </a:pPr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47%</a:t>
            </a:r>
            <a:endParaRPr lang="en-US" sz="32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62399" y="3833975"/>
            <a:ext cx="259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kern="900" spc="-1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Recognized and linked                             “Land of Dreams”                                                 to the United States</a:t>
            </a:r>
            <a:endParaRPr lang="en-US" sz="2000" spc="-100" dirty="0">
              <a:solidFill>
                <a:srgbClr val="002060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2319" y="2386683"/>
            <a:ext cx="2307940" cy="1646693"/>
          </a:xfrm>
          <a:prstGeom prst="rect">
            <a:avLst/>
          </a:prstGeom>
        </p:spPr>
      </p:pic>
      <p:pic>
        <p:nvPicPr>
          <p:cNvPr id="28" name="Picture 27" descr="http://www.mipueblonatal.com/images/canadian-fla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228629"/>
            <a:ext cx="486859" cy="352570"/>
          </a:xfrm>
          <a:prstGeom prst="rect">
            <a:avLst/>
          </a:prstGeom>
          <a:noFill/>
          <a:ln>
            <a:solidFill>
              <a:srgbClr val="02020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398638" y="390889"/>
            <a:ext cx="8228779" cy="78927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dirty="0" smtClean="0">
                <a:latin typeface="+mn-lt"/>
              </a:rPr>
              <a:t>Campaign Results:  Canada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01057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48200" y="533400"/>
            <a:ext cx="35052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400" dirty="0" smtClean="0">
                <a:solidFill>
                  <a:srgbClr val="FFFFFF"/>
                </a:solidFill>
                <a:latin typeface="Arial Black"/>
                <a:cs typeface="Arial Black"/>
              </a:rPr>
              <a:t>JAPAN</a:t>
            </a:r>
            <a:endParaRPr lang="en-US" sz="3400" dirty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219200" y="1470958"/>
            <a:ext cx="714216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8A1643"/>
              </a:buClr>
              <a:buSzPct val="120000"/>
              <a:buFont typeface="Arial" pitchFamily="34" charset="0"/>
              <a:buChar char="•"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  <a:p>
            <a:pPr marL="342900" indent="-342900">
              <a:buClr>
                <a:srgbClr val="8A1643"/>
              </a:buClr>
              <a:buSzPct val="120000"/>
              <a:buFont typeface="Arial" pitchFamily="34" charset="0"/>
              <a:buChar char="•"/>
            </a:pPr>
            <a:endParaRPr lang="en-US" sz="2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  <a:p>
            <a:pPr>
              <a:buClr>
                <a:srgbClr val="8A1643"/>
              </a:buClr>
              <a:buSzPct val="120000"/>
            </a:pP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7758" y="1065766"/>
            <a:ext cx="77980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DB429"/>
              </a:buClr>
              <a:buSzPct val="120000"/>
            </a:pPr>
            <a:r>
              <a:rPr lang="en-US" sz="2800" b="1" spc="-50" dirty="0" smtClean="0">
                <a:solidFill>
                  <a:schemeClr val="tx2"/>
                </a:solidFill>
                <a:latin typeface="+mn-lt"/>
                <a:cs typeface="Arial" pitchFamily="34" charset="0"/>
              </a:rPr>
              <a:t>Campaign Reach and Awareness Among Affluent Travelers</a:t>
            </a:r>
            <a:endParaRPr lang="en-US" sz="2000" b="1" dirty="0" smtClean="0">
              <a:solidFill>
                <a:schemeClr val="tx2"/>
              </a:solidFill>
              <a:latin typeface="+mn-lt"/>
              <a:cs typeface="Arial" pitchFamily="34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1244737" y="2135022"/>
            <a:ext cx="1347851" cy="1310465"/>
          </a:xfrm>
          <a:prstGeom prst="ellipse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Geneva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013509" y="2218940"/>
            <a:ext cx="1810306" cy="1310464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954" tIns="41477" rIns="82954" bIns="41477" rtlCol="0" anchor="ctr"/>
          <a:lstStyle/>
          <a:p>
            <a:pPr algn="ctr">
              <a:lnSpc>
                <a:spcPts val="2087"/>
              </a:lnSpc>
              <a:spcAft>
                <a:spcPts val="871"/>
              </a:spcAft>
            </a:pPr>
            <a:r>
              <a:rPr lang="en-US" sz="4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30%</a:t>
            </a:r>
            <a:endParaRPr lang="en-US" sz="4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22753" y="2276001"/>
            <a:ext cx="33510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kern="900" spc="-1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Recognized at least one element of the campaign                                      (TV, Print, Out of Home, or Digital)</a:t>
            </a:r>
            <a:endParaRPr lang="en-US" sz="2000" spc="-100" dirty="0">
              <a:solidFill>
                <a:srgbClr val="002060"/>
              </a:solidFill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2823814" y="3684662"/>
            <a:ext cx="1138585" cy="1133369"/>
          </a:xfrm>
          <a:prstGeom prst="ellips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Geneva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2487953" y="3643105"/>
            <a:ext cx="1810306" cy="1216481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954" tIns="41477" rIns="82954" bIns="41477" rtlCol="0" anchor="ctr"/>
          <a:lstStyle/>
          <a:p>
            <a:pPr algn="ctr">
              <a:lnSpc>
                <a:spcPts val="2087"/>
              </a:lnSpc>
              <a:spcAft>
                <a:spcPts val="871"/>
              </a:spcAft>
            </a:pPr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24%</a:t>
            </a:r>
            <a:endParaRPr lang="en-US" sz="32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62399" y="3802368"/>
            <a:ext cx="259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kern="900" spc="-1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Recognized and linked                             “Land of Dreams”                                                 to the United States</a:t>
            </a:r>
            <a:endParaRPr lang="en-US" sz="2000" spc="-100" dirty="0">
              <a:solidFill>
                <a:srgbClr val="002060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0509" y="2258786"/>
            <a:ext cx="2010853" cy="1434724"/>
          </a:xfrm>
          <a:prstGeom prst="rect">
            <a:avLst/>
          </a:prstGeom>
        </p:spPr>
      </p:pic>
      <p:pic>
        <p:nvPicPr>
          <p:cNvPr id="15" name="Picture 2" descr="http://imblacknitravel.com/wp-content/uploads/2009/09/japan-flag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3256" y="1278762"/>
            <a:ext cx="475380" cy="348223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98638" y="390889"/>
            <a:ext cx="8319997" cy="78927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dirty="0" smtClean="0">
                <a:latin typeface="+mn-lt"/>
              </a:rPr>
              <a:t>Campaign Results:  Japan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52186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81400" y="533400"/>
            <a:ext cx="4572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400" dirty="0" smtClean="0">
                <a:solidFill>
                  <a:srgbClr val="FFFFFF"/>
                </a:solidFill>
                <a:latin typeface="Arial Black"/>
                <a:cs typeface="Arial Black"/>
              </a:rPr>
              <a:t>UNITED KINGDOM</a:t>
            </a:r>
            <a:endParaRPr lang="en-US" sz="3400" dirty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219200" y="1470958"/>
            <a:ext cx="714216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8A1643"/>
              </a:buClr>
              <a:buSzPct val="120000"/>
              <a:buFont typeface="Arial" pitchFamily="34" charset="0"/>
              <a:buChar char="•"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  <a:p>
            <a:pPr marL="342900" indent="-342900">
              <a:buClr>
                <a:srgbClr val="8A1643"/>
              </a:buClr>
              <a:buSzPct val="120000"/>
              <a:buFont typeface="Arial" pitchFamily="34" charset="0"/>
              <a:buChar char="•"/>
            </a:pPr>
            <a:endParaRPr lang="en-US" sz="2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  <a:p>
            <a:pPr>
              <a:buClr>
                <a:srgbClr val="8A1643"/>
              </a:buClr>
              <a:buSzPct val="120000"/>
            </a:pP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8639" y="1101626"/>
            <a:ext cx="79316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DB429"/>
              </a:buClr>
              <a:buSzPct val="120000"/>
            </a:pPr>
            <a:r>
              <a:rPr lang="en-US" sz="2800" b="1" spc="-50" dirty="0" smtClean="0">
                <a:solidFill>
                  <a:schemeClr val="tx2"/>
                </a:solidFill>
                <a:latin typeface="+mn-lt"/>
                <a:cs typeface="Arial" pitchFamily="34" charset="0"/>
              </a:rPr>
              <a:t>Campaign Reach and  Awareness Among Affluent Travelers</a:t>
            </a:r>
            <a:endParaRPr lang="en-US" sz="2000" b="1" dirty="0" smtClean="0">
              <a:solidFill>
                <a:schemeClr val="tx2"/>
              </a:solidFill>
              <a:latin typeface="+mn-lt"/>
              <a:cs typeface="Arial" pitchFamily="34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1244737" y="2189047"/>
            <a:ext cx="1347851" cy="1310465"/>
          </a:xfrm>
          <a:prstGeom prst="ellipse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Geneva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013509" y="2235630"/>
            <a:ext cx="1810306" cy="1310464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954" tIns="41477" rIns="82954" bIns="41477" rtlCol="0" anchor="ctr"/>
          <a:lstStyle/>
          <a:p>
            <a:pPr algn="ctr">
              <a:lnSpc>
                <a:spcPts val="2087"/>
              </a:lnSpc>
              <a:spcAft>
                <a:spcPts val="871"/>
              </a:spcAft>
            </a:pPr>
            <a:r>
              <a:rPr lang="en-US" sz="4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US" sz="4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8</a:t>
            </a:r>
            <a:r>
              <a:rPr lang="en-US" sz="4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%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92588" y="2341990"/>
            <a:ext cx="33510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kern="900" spc="-1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Recognized at least one element of the campaign                                      (TV, Print, Out of Home, or Digital)</a:t>
            </a:r>
            <a:endParaRPr lang="en-US" sz="2000" spc="-100" dirty="0">
              <a:solidFill>
                <a:srgbClr val="002060"/>
              </a:solidFill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2823815" y="3764657"/>
            <a:ext cx="1138585" cy="1133369"/>
          </a:xfrm>
          <a:prstGeom prst="ellips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Geneva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2487954" y="3781953"/>
            <a:ext cx="1810306" cy="1216481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954" tIns="41477" rIns="82954" bIns="41477" rtlCol="0" anchor="ctr"/>
          <a:lstStyle/>
          <a:p>
            <a:pPr algn="ctr">
              <a:lnSpc>
                <a:spcPts val="2087"/>
              </a:lnSpc>
              <a:spcAft>
                <a:spcPts val="871"/>
              </a:spcAft>
            </a:pPr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19%</a:t>
            </a:r>
            <a:endParaRPr lang="en-US" sz="32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62399" y="3882363"/>
            <a:ext cx="259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kern="900" spc="-1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Recognized and linked                             “Land of Dreams”                                                 to the United States</a:t>
            </a:r>
            <a:endParaRPr lang="en-US" sz="2000" spc="-100" dirty="0">
              <a:solidFill>
                <a:srgbClr val="002060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9478" y="2341990"/>
            <a:ext cx="2010853" cy="1434724"/>
          </a:xfrm>
          <a:prstGeom prst="rect">
            <a:avLst/>
          </a:prstGeom>
        </p:spPr>
      </p:pic>
      <p:pic>
        <p:nvPicPr>
          <p:cNvPr id="15" name="Picture 2" descr="https://encrypted-tbn1.google.com/images?q=tbn:ANd9GcRQJlTjzHaryzcp16qqGeyZxnZ7Xad37IpxU0wsqsIYffEhlmilOw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1819" y="1278762"/>
            <a:ext cx="505760" cy="352570"/>
          </a:xfrm>
          <a:prstGeom prst="rect">
            <a:avLst/>
          </a:prstGeom>
          <a:noFill/>
          <a:ln>
            <a:solidFill>
              <a:srgbClr val="02020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98638" y="390889"/>
            <a:ext cx="8598713" cy="78927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800" dirty="0" smtClean="0">
                <a:latin typeface="+mn-lt"/>
              </a:rPr>
              <a:t>Campaign Results: United Kingdom</a:t>
            </a:r>
            <a:endParaRPr lang="en-US" sz="3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148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17984"/>
            <a:ext cx="9159039" cy="1143000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Benefit from the Exponential Power                                     of the USA’s Global Campaign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5479264"/>
              </p:ext>
            </p:extLst>
          </p:nvPr>
        </p:nvGraphicFramePr>
        <p:xfrm>
          <a:off x="587037" y="1275333"/>
          <a:ext cx="8099763" cy="488622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131939"/>
                <a:gridCol w="2119410"/>
                <a:gridCol w="4848414"/>
              </a:tblGrid>
              <a:tr h="977244">
                <a:tc>
                  <a:txBody>
                    <a:bodyPr/>
                    <a:lstStyle/>
                    <a:p>
                      <a:endParaRPr lang="en-US" sz="1800" dirty="0" smtClean="0">
                        <a:latin typeface="+mn-lt"/>
                      </a:endParaRPr>
                    </a:p>
                    <a:p>
                      <a:endParaRPr lang="en-US" sz="1800" dirty="0" smtClean="0">
                        <a:latin typeface="+mn-lt"/>
                      </a:endParaRPr>
                    </a:p>
                    <a:p>
                      <a:endParaRPr lang="en-US" sz="1800" dirty="0" smtClean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CONTRIBUTE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+mn-lt"/>
                        </a:rPr>
                        <a:t>Benefit</a:t>
                      </a:r>
                      <a:r>
                        <a:rPr lang="en-US" sz="1400" b="0" baseline="0" dirty="0" smtClean="0">
                          <a:latin typeface="+mn-lt"/>
                        </a:rPr>
                        <a:t> from the exponential power of  our global campaign with a direct cash investment</a:t>
                      </a:r>
                      <a:endParaRPr 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</a:tr>
              <a:tr h="977244">
                <a:tc>
                  <a:txBody>
                    <a:bodyPr/>
                    <a:lstStyle/>
                    <a:p>
                      <a:endParaRPr lang="en-US" sz="1800" dirty="0" smtClean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CONNECT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+mn-lt"/>
                        </a:rPr>
                        <a:t>Connect with the</a:t>
                      </a:r>
                      <a:r>
                        <a:rPr lang="en-US" sz="1400" b="0" baseline="0" dirty="0" smtClean="0">
                          <a:latin typeface="+mn-lt"/>
                        </a:rPr>
                        <a:t> industry’s largest representation network—(trade shows, sales missions, mega fams, visiting journalist programs, PR, and more)</a:t>
                      </a:r>
                      <a:endParaRPr 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</a:tr>
              <a:tr h="977244">
                <a:tc>
                  <a:txBody>
                    <a:bodyPr/>
                    <a:lstStyle/>
                    <a:p>
                      <a:endParaRPr lang="en-US" sz="1800" dirty="0" smtClean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CO-OP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+mn-lt"/>
                        </a:rPr>
                        <a:t>Participate</a:t>
                      </a:r>
                      <a:r>
                        <a:rPr lang="en-US" sz="1400" b="0" baseline="0" dirty="0" smtClean="0">
                          <a:latin typeface="+mn-lt"/>
                        </a:rPr>
                        <a:t> in co-op</a:t>
                      </a:r>
                      <a:r>
                        <a:rPr lang="en-US" sz="1400" b="0" dirty="0" smtClean="0">
                          <a:latin typeface="+mn-lt"/>
                        </a:rPr>
                        <a:t> marketing and advertising campaigns</a:t>
                      </a:r>
                      <a:r>
                        <a:rPr lang="en-US" sz="1400" b="0" baseline="0" dirty="0" smtClean="0">
                          <a:latin typeface="+mn-lt"/>
                        </a:rPr>
                        <a:t> </a:t>
                      </a:r>
                      <a:r>
                        <a:rPr lang="en-US" sz="1400" b="0" dirty="0" smtClean="0">
                          <a:latin typeface="+mn-lt"/>
                        </a:rPr>
                        <a:t>with Brand</a:t>
                      </a:r>
                      <a:r>
                        <a:rPr lang="en-US" sz="1400" b="0" baseline="0" dirty="0" smtClean="0">
                          <a:latin typeface="+mn-lt"/>
                        </a:rPr>
                        <a:t> USA (social media, print, broadcast, out-of-home, joint media buys, visitor guides, co-op media partnerships, and more) </a:t>
                      </a:r>
                      <a:endParaRPr 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</a:tr>
              <a:tr h="977244">
                <a:tc>
                  <a:txBody>
                    <a:bodyPr/>
                    <a:lstStyle/>
                    <a:p>
                      <a:endParaRPr lang="en-US" sz="1800" dirty="0" smtClean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CO-MARKET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+mn-lt"/>
                        </a:rPr>
                        <a:t>Promote</a:t>
                      </a:r>
                      <a:r>
                        <a:rPr lang="en-US" sz="1400" b="0" baseline="0" dirty="0" smtClean="0">
                          <a:latin typeface="+mn-lt"/>
                        </a:rPr>
                        <a:t> Brand USA in your marketing programs, on your website, in your target marketing</a:t>
                      </a:r>
                      <a:endParaRPr 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</a:tr>
              <a:tr h="977244">
                <a:tc>
                  <a:txBody>
                    <a:bodyPr/>
                    <a:lstStyle/>
                    <a:p>
                      <a:endParaRPr lang="en-US" sz="1800" dirty="0" smtClean="0">
                        <a:latin typeface="+mn-lt"/>
                      </a:endParaRPr>
                    </a:p>
                    <a:p>
                      <a:endParaRPr lang="en-US" sz="1800" dirty="0" smtClean="0">
                        <a:latin typeface="+mn-lt"/>
                      </a:endParaRPr>
                    </a:p>
                    <a:p>
                      <a:endParaRPr lang="en-US" sz="1800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COLLABORATE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+mn-lt"/>
                        </a:rPr>
                        <a:t>Collaborate</a:t>
                      </a:r>
                      <a:r>
                        <a:rPr lang="en-US" sz="1400" b="0" baseline="0" dirty="0" smtClean="0">
                          <a:latin typeface="+mn-lt"/>
                        </a:rPr>
                        <a:t> with us on research initiatives or create other customized programs</a:t>
                      </a:r>
                      <a:endParaRPr 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782" y="1317444"/>
            <a:ext cx="844693" cy="843540"/>
          </a:xfrm>
          <a:prstGeom prst="rect">
            <a:avLst/>
          </a:prstGeom>
          <a:noFill/>
          <a:extLst/>
        </p:spPr>
      </p:pic>
      <p:pic>
        <p:nvPicPr>
          <p:cNvPr id="6" name="Picture 5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862" y="2400296"/>
            <a:ext cx="826613" cy="828242"/>
          </a:xfrm>
          <a:prstGeom prst="rect">
            <a:avLst/>
          </a:prstGeom>
          <a:noFill/>
        </p:spPr>
      </p:pic>
      <p:pic>
        <p:nvPicPr>
          <p:cNvPr id="7" name="Picture 6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862" y="3327546"/>
            <a:ext cx="826613" cy="824499"/>
          </a:xfrm>
          <a:prstGeom prst="rect">
            <a:avLst/>
          </a:prstGeom>
          <a:noFill/>
          <a:extLst/>
        </p:spPr>
      </p:pic>
      <p:pic>
        <p:nvPicPr>
          <p:cNvPr id="8" name="Picture 7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728" y="4321107"/>
            <a:ext cx="826613" cy="792955"/>
          </a:xfrm>
          <a:prstGeom prst="rect">
            <a:avLst/>
          </a:prstGeom>
          <a:noFill/>
          <a:extLst/>
        </p:spPr>
      </p:pic>
      <p:pic>
        <p:nvPicPr>
          <p:cNvPr id="9" name="Picture 8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782" y="5368597"/>
            <a:ext cx="797559" cy="792956"/>
          </a:xfrm>
          <a:prstGeom prst="rect">
            <a:avLst/>
          </a:prstGeom>
          <a:noFill/>
          <a:extLst/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457200" y="274638"/>
            <a:ext cx="8229600" cy="775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8C1643"/>
                </a:solidFill>
                <a:latin typeface="Arial"/>
                <a:ea typeface="ＭＳ Ｐゴシック" charset="0"/>
                <a:cs typeface="Arial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8C1643"/>
                </a:solidFill>
                <a:latin typeface="Arial" charset="0"/>
                <a:ea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8C1643"/>
                </a:solidFill>
                <a:latin typeface="Arial" charset="0"/>
                <a:ea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8C1643"/>
                </a:solidFill>
                <a:latin typeface="Arial" charset="0"/>
                <a:ea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8C1643"/>
                </a:solidFill>
                <a:latin typeface="Arial" charset="0"/>
                <a:ea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8C1643"/>
                </a:solidFill>
                <a:latin typeface="Arial" charset="0"/>
                <a:ea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8C1643"/>
                </a:solidFill>
                <a:latin typeface="Arial" charset="0"/>
                <a:ea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8C1643"/>
                </a:solidFill>
                <a:latin typeface="Arial" charset="0"/>
                <a:ea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8C1643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000" dirty="0" smtClean="0">
                <a:latin typeface="+mn-lt"/>
              </a:rPr>
              <a:t>5 Ways to Partner</a:t>
            </a:r>
            <a:endParaRPr lang="en-US" sz="4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2859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4444" y="0"/>
            <a:ext cx="5609930" cy="1845798"/>
          </a:xfrm>
        </p:spPr>
        <p:txBody>
          <a:bodyPr/>
          <a:lstStyle/>
          <a:p>
            <a:r>
              <a:rPr lang="en-US" sz="4000" dirty="0" smtClean="0">
                <a:solidFill>
                  <a:srgbClr val="8C1643"/>
                </a:solidFill>
              </a:rPr>
              <a:t>Partnership Opportunities</a:t>
            </a:r>
            <a:endParaRPr lang="en-US" sz="4000" dirty="0">
              <a:solidFill>
                <a:srgbClr val="8C1643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069CDF05-D2EF-5946-B938-F08401CA4F8F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3" name="Picture 2" descr="Screen Shot 2012-05-16 at 2.27.3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6086" y="1477554"/>
            <a:ext cx="1880444" cy="1877152"/>
          </a:xfrm>
          <a:prstGeom prst="ellipse">
            <a:avLst/>
          </a:prstGeom>
        </p:spPr>
      </p:pic>
      <p:sp>
        <p:nvSpPr>
          <p:cNvPr id="6" name="Title 4"/>
          <p:cNvSpPr txBox="1">
            <a:spLocks/>
          </p:cNvSpPr>
          <p:nvPr/>
        </p:nvSpPr>
        <p:spPr bwMode="auto">
          <a:xfrm>
            <a:off x="494444" y="1702840"/>
            <a:ext cx="5609930" cy="7373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4800" b="1" kern="1200" cap="none">
                <a:solidFill>
                  <a:srgbClr val="595959"/>
                </a:solidFill>
                <a:latin typeface="Arial"/>
                <a:ea typeface="ＭＳ Ｐゴシック" charset="0"/>
                <a:cs typeface="Arial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8C1643"/>
                </a:solidFill>
                <a:latin typeface="Arial" charset="0"/>
                <a:ea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8C1643"/>
                </a:solidFill>
                <a:latin typeface="Arial" charset="0"/>
                <a:ea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8C1643"/>
                </a:solidFill>
                <a:latin typeface="Arial" charset="0"/>
                <a:ea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8C1643"/>
                </a:solidFill>
                <a:latin typeface="Arial" charset="0"/>
                <a:ea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8C1643"/>
                </a:solidFill>
                <a:latin typeface="Arial" charset="0"/>
                <a:ea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8C1643"/>
                </a:solidFill>
                <a:latin typeface="Arial" charset="0"/>
                <a:ea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8C1643"/>
                </a:solidFill>
                <a:latin typeface="Arial" charset="0"/>
                <a:ea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8C1643"/>
                </a:solidFill>
                <a:latin typeface="Arial" charset="0"/>
                <a:ea typeface="ＭＳ Ｐゴシック" charset="0"/>
              </a:defRPr>
            </a:lvl9pPr>
          </a:lstStyle>
          <a:p>
            <a:pPr marL="187517" indent="0">
              <a:defRPr/>
            </a:pPr>
            <a:r>
              <a:rPr lang="en-US" sz="1600" dirty="0" smtClean="0">
                <a:solidFill>
                  <a:srgbClr val="8C1643"/>
                </a:solidFill>
                <a:cs typeface="Arial" charset="0"/>
                <a:sym typeface="Arial" charset="0"/>
              </a:rPr>
              <a:t>Co</a:t>
            </a:r>
            <a:r>
              <a:rPr lang="en-US" sz="1600" dirty="0">
                <a:solidFill>
                  <a:srgbClr val="8C1643"/>
                </a:solidFill>
                <a:cs typeface="Arial" charset="0"/>
                <a:sym typeface="Arial" charset="0"/>
              </a:rPr>
              <a:t>-op Advertising</a:t>
            </a:r>
          </a:p>
          <a:p>
            <a:pPr marL="957245" lvl="1" indent="-457200">
              <a:defRPr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  <a:cs typeface="Arial" charset="0"/>
                <a:sym typeface="Arial" charset="0"/>
              </a:rPr>
              <a:t>Brand USA Led</a:t>
            </a:r>
          </a:p>
          <a:p>
            <a:pPr marL="957245" lvl="1" indent="-457200">
              <a:defRPr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  <a:cs typeface="Arial" charset="0"/>
                <a:sym typeface="Arial" charset="0"/>
              </a:rPr>
              <a:t>Partner </a:t>
            </a: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  <a:cs typeface="Arial" charset="0"/>
                <a:sym typeface="Arial" charset="0"/>
              </a:rPr>
              <a:t>Led</a:t>
            </a:r>
          </a:p>
          <a:p>
            <a:pPr marL="957245" lvl="1" indent="-457200">
              <a:defRPr/>
            </a:pP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  <a:cs typeface="Arial" charset="0"/>
                <a:sym typeface="Arial" charset="0"/>
              </a:rPr>
              <a:t>Joint 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cs typeface="Arial" charset="0"/>
                <a:sym typeface="Arial" charset="0"/>
              </a:rPr>
              <a:t>Media Planning and </a:t>
            </a: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  <a:cs typeface="Arial" charset="0"/>
                <a:sym typeface="Arial" charset="0"/>
              </a:rPr>
              <a:t>Buying</a:t>
            </a:r>
          </a:p>
          <a:p>
            <a:pPr marL="957245" lvl="1" indent="-457200">
              <a:defRPr/>
            </a:pP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  <a:cs typeface="Arial" charset="0"/>
                <a:sym typeface="Arial" charset="0"/>
              </a:rPr>
              <a:t>Publisher Co-ops</a:t>
            </a:r>
          </a:p>
          <a:p>
            <a:pPr marL="957245" lvl="1" indent="-457200">
              <a:defRPr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  <a:cs typeface="Arial" charset="0"/>
                <a:sym typeface="Arial" charset="0"/>
              </a:rPr>
              <a:t>Turn-key Media </a:t>
            </a: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  <a:cs typeface="Arial" charset="0"/>
                <a:sym typeface="Arial" charset="0"/>
              </a:rPr>
              <a:t>Co-op</a:t>
            </a:r>
          </a:p>
          <a:p>
            <a:pPr marL="957245" lvl="1" indent="-457200">
              <a:defRPr/>
            </a:pP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  <a:cs typeface="Arial" charset="0"/>
                <a:sym typeface="Arial" charset="0"/>
              </a:rPr>
              <a:t>Official Inspirational Guide</a:t>
            </a:r>
          </a:p>
          <a:p>
            <a:pPr marL="187517" indent="0">
              <a:defRPr/>
            </a:pPr>
            <a:r>
              <a:rPr lang="en-US" sz="1600" dirty="0" smtClean="0">
                <a:solidFill>
                  <a:srgbClr val="9D1C20"/>
                </a:solidFill>
                <a:cs typeface="Arial" charset="0"/>
                <a:sym typeface="Arial" charset="0"/>
              </a:rPr>
              <a:t>Digital</a:t>
            </a:r>
          </a:p>
          <a:p>
            <a:pPr marL="500045" lvl="1">
              <a:defRPr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  <a:cs typeface="Arial" charset="0"/>
                <a:sym typeface="Arial" charset="0"/>
              </a:rPr>
              <a:t>DiscoverAmerica.com</a:t>
            </a:r>
          </a:p>
          <a:p>
            <a:pPr marL="500045" lvl="1">
              <a:defRPr/>
            </a:pP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  <a:cs typeface="Arial" charset="0"/>
                <a:sym typeface="Arial" charset="0"/>
              </a:rPr>
              <a:t>Trip 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cs typeface="Arial" charset="0"/>
                <a:sym typeface="Arial" charset="0"/>
              </a:rPr>
              <a:t>Tuner</a:t>
            </a:r>
          </a:p>
          <a:p>
            <a:pPr marL="500045" lvl="1">
              <a:defRPr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  <a:cs typeface="Arial" charset="0"/>
                <a:sym typeface="Arial" charset="0"/>
              </a:rPr>
              <a:t>Native Content </a:t>
            </a: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  <a:cs typeface="Arial" charset="0"/>
                <a:sym typeface="Arial" charset="0"/>
              </a:rPr>
              <a:t>Creation                                                 Social Media</a:t>
            </a:r>
            <a:endParaRPr lang="en-US" sz="1400" dirty="0" smtClean="0">
              <a:solidFill>
                <a:schemeClr val="tx1"/>
              </a:solidFill>
              <a:cs typeface="Arial" charset="0"/>
              <a:sym typeface="Arial" charset="0"/>
            </a:endParaRPr>
          </a:p>
          <a:p>
            <a:pPr marL="187517">
              <a:defRPr/>
            </a:pPr>
            <a:r>
              <a:rPr lang="en-US" sz="1600" dirty="0" smtClean="0">
                <a:solidFill>
                  <a:srgbClr val="9D1C20"/>
                </a:solidFill>
                <a:cs typeface="Arial" charset="0"/>
                <a:sym typeface="Arial" charset="0"/>
              </a:rPr>
              <a:t>Other Opportunities</a:t>
            </a:r>
          </a:p>
          <a:p>
            <a:pPr marL="500045" lvl="1">
              <a:defRPr/>
            </a:pP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  <a:cs typeface="Arial" charset="0"/>
                <a:sym typeface="Arial" charset="0"/>
              </a:rPr>
              <a:t>Fam Tours</a:t>
            </a:r>
          </a:p>
          <a:p>
            <a:pPr marL="500045" lvl="1">
              <a:defRPr/>
            </a:pP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  <a:cs typeface="Arial" charset="0"/>
                <a:sym typeface="Arial" charset="0"/>
              </a:rPr>
              <a:t>International 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cs typeface="Arial" charset="0"/>
                <a:sym typeface="Arial" charset="0"/>
              </a:rPr>
              <a:t>Representation </a:t>
            </a: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  <a:cs typeface="Arial" charset="0"/>
                <a:sym typeface="Arial" charset="0"/>
              </a:rPr>
              <a:t>Network                            Trade 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cs typeface="Arial" charset="0"/>
                <a:sym typeface="Arial" charset="0"/>
              </a:rPr>
              <a:t>Shows and Sales Missions</a:t>
            </a:r>
          </a:p>
          <a:p>
            <a:pPr marL="500045" lvl="1">
              <a:defRPr/>
            </a:pP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  <a:cs typeface="Arial" charset="0"/>
                <a:sym typeface="Arial" charset="0"/>
              </a:rPr>
              <a:t>Research</a:t>
            </a:r>
          </a:p>
        </p:txBody>
      </p:sp>
    </p:spTree>
    <p:extLst>
      <p:ext uri="{BB962C8B-B14F-4D97-AF65-F5344CB8AC3E}">
        <p14:creationId xmlns:p14="http://schemas.microsoft.com/office/powerpoint/2010/main" val="299773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Media Opportunities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903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0400"/>
            <a:ext cx="8686800" cy="775916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+mn-lt"/>
                <a:cs typeface="Cambria"/>
              </a:rPr>
              <a:t>Social Media </a:t>
            </a:r>
            <a:r>
              <a:rPr lang="en-US" dirty="0" err="1" smtClean="0">
                <a:latin typeface="+mn-lt"/>
                <a:cs typeface="Cambria"/>
              </a:rPr>
              <a:t>Learnings</a:t>
            </a:r>
            <a:r>
              <a:rPr lang="en-US" dirty="0" smtClean="0">
                <a:latin typeface="+mn-lt"/>
                <a:cs typeface="Cambria"/>
              </a:rPr>
              <a:t> via Facebook</a:t>
            </a:r>
            <a:endParaRPr lang="en-US" dirty="0">
              <a:latin typeface="+mn-lt"/>
              <a:cs typeface="Cambria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2129537"/>
              </p:ext>
            </p:extLst>
          </p:nvPr>
        </p:nvGraphicFramePr>
        <p:xfrm>
          <a:off x="457202" y="1214232"/>
          <a:ext cx="8276895" cy="55368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2839"/>
                <a:gridCol w="2806262"/>
                <a:gridCol w="2837794"/>
              </a:tblGrid>
              <a:tr h="49893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UK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JAPAN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 CANADA</a:t>
                      </a:r>
                      <a:endParaRPr lang="en-US" sz="2800" dirty="0"/>
                    </a:p>
                  </a:txBody>
                  <a:tcPr/>
                </a:tc>
              </a:tr>
              <a:tr h="5018708"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200" dirty="0" smtClean="0">
                          <a:solidFill>
                            <a:srgbClr val="606C73"/>
                          </a:solidFill>
                          <a:latin typeface="+mn-lt"/>
                          <a:cs typeface="Cambria"/>
                        </a:rPr>
                        <a:t>Audience is well-engaged, about 0.5-0.8% of audience per post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200" dirty="0" smtClean="0">
                          <a:solidFill>
                            <a:srgbClr val="606C73"/>
                          </a:solidFill>
                          <a:latin typeface="+mn-lt"/>
                          <a:cs typeface="Cambria"/>
                        </a:rPr>
                        <a:t>Audience is well-traveled in the US, enthusiastic about sharing personal experiences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200" dirty="0" smtClean="0">
                          <a:solidFill>
                            <a:srgbClr val="606C73"/>
                          </a:solidFill>
                          <a:latin typeface="+mn-lt"/>
                          <a:cs typeface="Cambria"/>
                        </a:rPr>
                        <a:t>American pop culture is very relevant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200" dirty="0" smtClean="0">
                          <a:solidFill>
                            <a:srgbClr val="606C73"/>
                          </a:solidFill>
                          <a:latin typeface="+mn-lt"/>
                          <a:cs typeface="Cambria"/>
                        </a:rPr>
                        <a:t>Scenic, fair weather-related content that contrasts with the bad weather in the UK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200" dirty="0" smtClean="0">
                          <a:solidFill>
                            <a:srgbClr val="606C73"/>
                          </a:solidFill>
                          <a:latin typeface="+mn-lt"/>
                          <a:cs typeface="Cambria"/>
                        </a:rPr>
                        <a:t>Strong, positive reaction to  national parks, nature, and city photography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200" dirty="0" smtClean="0">
                          <a:solidFill>
                            <a:srgbClr val="606C73"/>
                          </a:solidFill>
                          <a:latin typeface="+mn-lt"/>
                          <a:cs typeface="Cambria"/>
                        </a:rPr>
                        <a:t>Dramatic, unusual scenery is also popular in the UK</a:t>
                      </a:r>
                    </a:p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200" dirty="0" smtClean="0">
                          <a:solidFill>
                            <a:srgbClr val="606C73"/>
                          </a:solidFill>
                          <a:latin typeface="+mn-lt"/>
                          <a:cs typeface="Cambria"/>
                        </a:rPr>
                        <a:t>Audience is very highly engaged, 5% of total audience per post 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200" dirty="0" smtClean="0">
                          <a:solidFill>
                            <a:srgbClr val="606C73"/>
                          </a:solidFill>
                          <a:latin typeface="+mn-lt"/>
                          <a:cs typeface="Cambria"/>
                        </a:rPr>
                        <a:t>Fans are well-traveled in the US, love to talk about their personal experiences in a sentimental way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200" dirty="0" smtClean="0">
                          <a:solidFill>
                            <a:srgbClr val="606C73"/>
                          </a:solidFill>
                          <a:latin typeface="+mn-lt"/>
                          <a:cs typeface="Cambria"/>
                        </a:rPr>
                        <a:t>Use messages that relate back to current events in local market have shown to be successful 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200" dirty="0" smtClean="0">
                          <a:solidFill>
                            <a:srgbClr val="606C73"/>
                          </a:solidFill>
                          <a:latin typeface="+mn-lt"/>
                          <a:cs typeface="Cambria"/>
                        </a:rPr>
                        <a:t>Shows strong affinity for quirky, "cutesy" images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200" dirty="0" smtClean="0">
                          <a:solidFill>
                            <a:srgbClr val="606C73"/>
                          </a:solidFill>
                          <a:latin typeface="+mn-lt"/>
                          <a:cs typeface="Cambria"/>
                        </a:rPr>
                        <a:t>Enjoys California &amp; Hawaii, architecture, pop culture and scenic content </a:t>
                      </a:r>
                    </a:p>
                    <a:p>
                      <a:endParaRPr 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200" dirty="0" smtClean="0">
                          <a:solidFill>
                            <a:srgbClr val="606C73"/>
                          </a:solidFill>
                          <a:latin typeface="+mn-lt"/>
                          <a:cs typeface="Cambria"/>
                        </a:rPr>
                        <a:t>Photo and trivia/question content is</a:t>
                      </a:r>
                      <a:r>
                        <a:rPr lang="en-US" sz="1200" baseline="0" dirty="0" smtClean="0">
                          <a:solidFill>
                            <a:srgbClr val="606C73"/>
                          </a:solidFill>
                          <a:latin typeface="+mn-lt"/>
                          <a:cs typeface="Cambria"/>
                        </a:rPr>
                        <a:t> </a:t>
                      </a:r>
                      <a:r>
                        <a:rPr lang="en-US" sz="1200" dirty="0" smtClean="0">
                          <a:solidFill>
                            <a:srgbClr val="606C73"/>
                          </a:solidFill>
                          <a:latin typeface="+mn-lt"/>
                          <a:cs typeface="Cambria"/>
                        </a:rPr>
                        <a:t>effective,</a:t>
                      </a:r>
                      <a:r>
                        <a:rPr lang="en-US" sz="1200" baseline="0" dirty="0" smtClean="0">
                          <a:solidFill>
                            <a:srgbClr val="606C73"/>
                          </a:solidFill>
                          <a:latin typeface="+mn-lt"/>
                          <a:cs typeface="Cambria"/>
                        </a:rPr>
                        <a:t> they are</a:t>
                      </a:r>
                      <a:r>
                        <a:rPr lang="en-US" sz="1200" dirty="0" smtClean="0">
                          <a:solidFill>
                            <a:srgbClr val="606C73"/>
                          </a:solidFill>
                          <a:latin typeface="+mn-lt"/>
                          <a:cs typeface="Cambria"/>
                        </a:rPr>
                        <a:t> more familiar with the US 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200" dirty="0" smtClean="0">
                          <a:solidFill>
                            <a:srgbClr val="606C73"/>
                          </a:solidFill>
                          <a:latin typeface="+mn-lt"/>
                          <a:cs typeface="Cambria"/>
                        </a:rPr>
                        <a:t>Interactions in French Canada market have been particularly strong with these of posts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200" dirty="0" smtClean="0">
                          <a:solidFill>
                            <a:srgbClr val="606C73"/>
                          </a:solidFill>
                          <a:latin typeface="+mn-lt"/>
                          <a:cs typeface="Cambria"/>
                        </a:rPr>
                        <a:t>Relating messages back to local market events/history,</a:t>
                      </a:r>
                      <a:r>
                        <a:rPr lang="en-US" sz="1200" baseline="0" dirty="0" smtClean="0">
                          <a:solidFill>
                            <a:srgbClr val="606C73"/>
                          </a:solidFill>
                          <a:latin typeface="+mn-lt"/>
                          <a:cs typeface="Cambria"/>
                        </a:rPr>
                        <a:t> t</a:t>
                      </a:r>
                      <a:r>
                        <a:rPr lang="en-US" sz="1200" dirty="0" smtClean="0">
                          <a:solidFill>
                            <a:srgbClr val="606C73"/>
                          </a:solidFill>
                          <a:latin typeface="+mn-lt"/>
                          <a:cs typeface="Cambria"/>
                        </a:rPr>
                        <a:t>opical, timely messages resonate 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200" dirty="0" smtClean="0">
                          <a:solidFill>
                            <a:srgbClr val="606C73"/>
                          </a:solidFill>
                          <a:latin typeface="+mn-lt"/>
                          <a:cs typeface="Cambria"/>
                        </a:rPr>
                        <a:t>This market has the strongest affiliation and identification with messages that relate back to campaign assets like the "Land of Dreams" video 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200" dirty="0" smtClean="0">
                          <a:solidFill>
                            <a:srgbClr val="606C73"/>
                          </a:solidFill>
                          <a:latin typeface="+mn-lt"/>
                          <a:cs typeface="Cambria"/>
                        </a:rPr>
                        <a:t>Food and outdoors/beach photo albums showcasing the </a:t>
                      </a:r>
                      <a:r>
                        <a:rPr lang="en-US" sz="1200" b="1" dirty="0" smtClean="0">
                          <a:solidFill>
                            <a:srgbClr val="606C73"/>
                          </a:solidFill>
                          <a:latin typeface="+mn-lt"/>
                          <a:cs typeface="Cambria"/>
                        </a:rPr>
                        <a:t>diversity and uniqueness</a:t>
                      </a:r>
                      <a:r>
                        <a:rPr lang="en-US" sz="1200" dirty="0" smtClean="0">
                          <a:solidFill>
                            <a:srgbClr val="606C73"/>
                          </a:solidFill>
                          <a:latin typeface="+mn-lt"/>
                          <a:cs typeface="Cambria"/>
                        </a:rPr>
                        <a:t> of US were popular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200" dirty="0" smtClean="0">
                          <a:solidFill>
                            <a:srgbClr val="606C73"/>
                          </a:solidFill>
                          <a:latin typeface="+mn-lt"/>
                          <a:cs typeface="Cambria"/>
                        </a:rPr>
                        <a:t>There was a particularly strong interest in beaches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200" dirty="0" smtClean="0">
                          <a:solidFill>
                            <a:srgbClr val="606C73"/>
                          </a:solidFill>
                          <a:latin typeface="+mn-lt"/>
                          <a:cs typeface="Cambria"/>
                        </a:rPr>
                        <a:t>NYC/New England content seems to be more popular with the French Canadian 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200" dirty="0" smtClean="0">
                          <a:solidFill>
                            <a:srgbClr val="606C73"/>
                          </a:solidFill>
                          <a:latin typeface="+mn-lt"/>
                          <a:cs typeface="Cambria"/>
                        </a:rPr>
                        <a:t>Having a dedicated, French language Community Manager has been invaluable to this market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8889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447225"/>
            <a:ext cx="8229600" cy="775916"/>
          </a:xfrm>
        </p:spPr>
        <p:txBody>
          <a:bodyPr/>
          <a:lstStyle/>
          <a:p>
            <a:r>
              <a:rPr lang="en-US" dirty="0" smtClean="0"/>
              <a:t>Social </a:t>
            </a:r>
            <a:r>
              <a:rPr lang="en-US" dirty="0" err="1" smtClean="0"/>
              <a:t>Learnings</a:t>
            </a:r>
            <a:r>
              <a:rPr lang="en-US" dirty="0" smtClean="0"/>
              <a:t> via Twitter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3479245"/>
              </p:ext>
            </p:extLst>
          </p:nvPr>
        </p:nvGraphicFramePr>
        <p:xfrm>
          <a:off x="510209" y="1223141"/>
          <a:ext cx="8176590" cy="46170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5530"/>
                <a:gridCol w="2725530"/>
                <a:gridCol w="2725530"/>
              </a:tblGrid>
              <a:tr h="53781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UK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JAPAN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 CANADA</a:t>
                      </a:r>
                      <a:endParaRPr lang="en-US" sz="2800" dirty="0"/>
                    </a:p>
                  </a:txBody>
                  <a:tcPr/>
                </a:tc>
              </a:tr>
              <a:tr h="4079207"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dirty="0" smtClean="0">
                          <a:solidFill>
                            <a:srgbClr val="606C73"/>
                          </a:solidFill>
                          <a:latin typeface="+mn-lt"/>
                          <a:cs typeface="Cambria"/>
                        </a:rPr>
                        <a:t>Engagements</a:t>
                      </a:r>
                      <a:r>
                        <a:rPr lang="en-US" sz="1600" baseline="0" dirty="0" smtClean="0">
                          <a:solidFill>
                            <a:srgbClr val="606C73"/>
                          </a:solidFill>
                          <a:latin typeface="+mn-lt"/>
                          <a:cs typeface="Cambria"/>
                        </a:rPr>
                        <a:t> </a:t>
                      </a:r>
                      <a:r>
                        <a:rPr lang="en-US" sz="1600" dirty="0" smtClean="0">
                          <a:solidFill>
                            <a:srgbClr val="606C73"/>
                          </a:solidFill>
                          <a:latin typeface="+mn-lt"/>
                          <a:cs typeface="Cambria"/>
                        </a:rPr>
                        <a:t>with influencer/blogger accounts have shown success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dirty="0" smtClean="0">
                          <a:solidFill>
                            <a:srgbClr val="606C73"/>
                          </a:solidFill>
                          <a:latin typeface="+mn-lt"/>
                          <a:cs typeface="Cambria"/>
                        </a:rPr>
                        <a:t>Messages about quirky, unusual events see high engagements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dirty="0" smtClean="0">
                          <a:solidFill>
                            <a:srgbClr val="606C73"/>
                          </a:solidFill>
                          <a:latin typeface="+mn-lt"/>
                          <a:cs typeface="Cambria"/>
                        </a:rPr>
                        <a:t>Relating local events with US events have proven effective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dirty="0" smtClean="0">
                          <a:solidFill>
                            <a:srgbClr val="606C73"/>
                          </a:solidFill>
                          <a:latin typeface="+mn-lt"/>
                          <a:cs typeface="Cambria"/>
                        </a:rPr>
                        <a:t>People enjoy sharing personal travel stories </a:t>
                      </a:r>
                    </a:p>
                    <a:p>
                      <a:endParaRPr 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dirty="0" smtClean="0">
                          <a:solidFill>
                            <a:srgbClr val="606C73"/>
                          </a:solidFill>
                          <a:latin typeface="+mn-lt"/>
                          <a:cs typeface="Cambria"/>
                        </a:rPr>
                        <a:t>Trivia, interesting and unknown facts generate a high level of interaction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dirty="0" smtClean="0">
                          <a:solidFill>
                            <a:srgbClr val="606C73"/>
                          </a:solidFill>
                          <a:latin typeface="+mn-lt"/>
                          <a:cs typeface="Cambria"/>
                        </a:rPr>
                        <a:t>Visual assets also see a high rate of engagement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dirty="0" smtClean="0">
                          <a:solidFill>
                            <a:srgbClr val="606C73"/>
                          </a:solidFill>
                          <a:latin typeface="+mn-lt"/>
                          <a:cs typeface="Cambria"/>
                        </a:rPr>
                        <a:t>Scenic photos are seen as more sharable on Twitter</a:t>
                      </a:r>
                    </a:p>
                    <a:p>
                      <a:endParaRPr 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dirty="0" smtClean="0">
                          <a:solidFill>
                            <a:srgbClr val="606C73"/>
                          </a:solidFill>
                          <a:latin typeface="+mn-lt"/>
                          <a:cs typeface="Cambria"/>
                        </a:rPr>
                        <a:t>Participation in group Twitter chats and strong involvement in the travel community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dirty="0" smtClean="0">
                          <a:solidFill>
                            <a:srgbClr val="606C73"/>
                          </a:solidFill>
                          <a:latin typeface="+mn-lt"/>
                          <a:cs typeface="Cambria"/>
                        </a:rPr>
                        <a:t>Twitter has been a strong platform for the brand's growth in the Canadian market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dirty="0" smtClean="0">
                          <a:solidFill>
                            <a:srgbClr val="606C73"/>
                          </a:solidFill>
                          <a:latin typeface="+mn-lt"/>
                          <a:cs typeface="Cambria"/>
                        </a:rPr>
                        <a:t>Having a separate French Canada Twitter account has been key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dirty="0" smtClean="0">
                          <a:solidFill>
                            <a:srgbClr val="606C73"/>
                          </a:solidFill>
                          <a:latin typeface="+mn-lt"/>
                          <a:cs typeface="Cambria"/>
                        </a:rPr>
                        <a:t>Promoting fun facts/trivia, useful travel information and more directional seasonal guide is popular</a:t>
                      </a:r>
                      <a:endParaRPr lang="en-US" sz="1600" dirty="0"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1568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4" y="421839"/>
            <a:ext cx="8036556" cy="694267"/>
          </a:xfrm>
        </p:spPr>
        <p:txBody>
          <a:bodyPr>
            <a:noAutofit/>
          </a:bodyPr>
          <a:lstStyle/>
          <a:p>
            <a:pPr algn="l"/>
            <a:r>
              <a:rPr lang="en-US" dirty="0" smtClean="0"/>
              <a:t>Strong and Growing Partnerships</a:t>
            </a:r>
            <a:endParaRPr lang="en-US" b="1" dirty="0">
              <a:solidFill>
                <a:srgbClr val="8C1643"/>
              </a:solidFill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182" y="1116106"/>
            <a:ext cx="8150618" cy="5216021"/>
          </a:xfrm>
        </p:spPr>
        <p:txBody>
          <a:bodyPr>
            <a:noAutofit/>
          </a:bodyPr>
          <a:lstStyle/>
          <a:p>
            <a:pPr marL="674370" lvl="1" indent="-274320">
              <a:spcBef>
                <a:spcPts val="800"/>
              </a:spcBef>
            </a:pPr>
            <a:endParaRPr lang="en-US" sz="1100" dirty="0" smtClean="0">
              <a:solidFill>
                <a:schemeClr val="tx1">
                  <a:lumMod val="75000"/>
                  <a:lumOff val="25000"/>
                </a:schemeClr>
              </a:solidFill>
              <a:cs typeface="Arial"/>
            </a:endParaRPr>
          </a:p>
          <a:p>
            <a:pPr marL="674370" lvl="1" indent="-274320">
              <a:lnSpc>
                <a:spcPts val="2500"/>
              </a:lnSpc>
              <a:spcBef>
                <a:spcPts val="800"/>
              </a:spcBef>
            </a:pPr>
            <a:r>
              <a:rPr lang="en-US" sz="2400" spc="-3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Founding Partners                                                              at the $1 million contribution level and above include:</a:t>
            </a:r>
            <a:endParaRPr lang="en-US" sz="2400" spc="-30" dirty="0" smtClean="0">
              <a:solidFill>
                <a:schemeClr val="tx1">
                  <a:lumMod val="75000"/>
                  <a:lumOff val="25000"/>
                </a:schemeClr>
              </a:solidFill>
              <a:cs typeface="Arial"/>
            </a:endParaRPr>
          </a:p>
          <a:p>
            <a:pPr marL="674370" lvl="1" indent="-274320">
              <a:lnSpc>
                <a:spcPts val="2500"/>
              </a:lnSpc>
              <a:spcBef>
                <a:spcPts val="800"/>
              </a:spcBef>
            </a:pPr>
            <a:endParaRPr lang="en-US" sz="2400" spc="-3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00050" lvl="1" indent="0">
              <a:lnSpc>
                <a:spcPts val="2500"/>
              </a:lnSpc>
              <a:spcBef>
                <a:spcPts val="800"/>
              </a:spcBef>
              <a:buNone/>
            </a:pPr>
            <a:endParaRPr lang="en-US" sz="2400" spc="-30" dirty="0" smtClean="0">
              <a:solidFill>
                <a:schemeClr val="tx1">
                  <a:lumMod val="75000"/>
                  <a:lumOff val="25000"/>
                </a:schemeClr>
              </a:solidFill>
              <a:cs typeface="Arial"/>
            </a:endParaRPr>
          </a:p>
          <a:p>
            <a:pPr marL="400050" lvl="1" indent="0">
              <a:lnSpc>
                <a:spcPts val="2500"/>
              </a:lnSpc>
              <a:spcBef>
                <a:spcPts val="800"/>
              </a:spcBef>
              <a:buNone/>
            </a:pPr>
            <a:endParaRPr lang="en-US" sz="2400" spc="-3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00050" lvl="1" indent="0">
              <a:lnSpc>
                <a:spcPts val="2500"/>
              </a:lnSpc>
              <a:spcBef>
                <a:spcPts val="800"/>
              </a:spcBef>
              <a:buNone/>
            </a:pPr>
            <a:endParaRPr lang="en-US" sz="2400" spc="-30" dirty="0" smtClean="0">
              <a:solidFill>
                <a:schemeClr val="tx1">
                  <a:lumMod val="75000"/>
                  <a:lumOff val="25000"/>
                </a:schemeClr>
              </a:solidFill>
              <a:cs typeface="Arial"/>
            </a:endParaRPr>
          </a:p>
          <a:p>
            <a:pPr marL="400050" lvl="1" indent="0">
              <a:lnSpc>
                <a:spcPts val="2500"/>
              </a:lnSpc>
              <a:spcBef>
                <a:spcPts val="800"/>
              </a:spcBef>
              <a:buNone/>
            </a:pPr>
            <a:endParaRPr lang="en-US" sz="2400" spc="-3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00050" lvl="1" indent="0">
              <a:lnSpc>
                <a:spcPts val="2500"/>
              </a:lnSpc>
              <a:spcBef>
                <a:spcPts val="800"/>
              </a:spcBef>
              <a:buNone/>
            </a:pPr>
            <a:endParaRPr lang="en-US" sz="2400" spc="-30" dirty="0" smtClean="0">
              <a:solidFill>
                <a:schemeClr val="tx1">
                  <a:lumMod val="75000"/>
                  <a:lumOff val="25000"/>
                </a:schemeClr>
              </a:solidFill>
              <a:cs typeface="Arial"/>
            </a:endParaRPr>
          </a:p>
          <a:p>
            <a:pPr marL="400050" lvl="1" indent="0">
              <a:lnSpc>
                <a:spcPts val="2500"/>
              </a:lnSpc>
              <a:spcBef>
                <a:spcPts val="800"/>
              </a:spcBef>
              <a:buNone/>
            </a:pPr>
            <a:endParaRPr lang="en-US" sz="2400" spc="-30" dirty="0" smtClean="0">
              <a:solidFill>
                <a:schemeClr val="tx1">
                  <a:lumMod val="75000"/>
                  <a:lumOff val="25000"/>
                </a:schemeClr>
              </a:solidFill>
              <a:cs typeface="Arial"/>
            </a:endParaRPr>
          </a:p>
          <a:p>
            <a:pPr marL="674370" lvl="1" indent="-274320">
              <a:lnSpc>
                <a:spcPts val="2500"/>
              </a:lnSpc>
              <a:spcBef>
                <a:spcPts val="800"/>
              </a:spcBef>
            </a:pPr>
            <a:r>
              <a:rPr lang="en-US" sz="2400" spc="-3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Reached our FY2012 goal for cash </a:t>
            </a:r>
            <a:r>
              <a:rPr lang="en-US" sz="2400" spc="-3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</a:t>
            </a:r>
            <a:r>
              <a:rPr lang="en-US" sz="2400" spc="-3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ontributions</a:t>
            </a:r>
          </a:p>
          <a:p>
            <a:pPr marL="674370" lvl="1" indent="-274320">
              <a:lnSpc>
                <a:spcPts val="2500"/>
              </a:lnSpc>
              <a:spcBef>
                <a:spcPts val="800"/>
              </a:spcBef>
            </a:pPr>
            <a:r>
              <a:rPr lang="en-US" sz="2400" spc="-3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</a:t>
            </a:r>
            <a:r>
              <a:rPr lang="en-US" sz="2400" spc="-3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ore than half of our goal for in-kind contributions </a:t>
            </a:r>
          </a:p>
          <a:p>
            <a:pPr>
              <a:lnSpc>
                <a:spcPts val="2200"/>
              </a:lnSpc>
              <a:spcBef>
                <a:spcPts val="800"/>
              </a:spcBef>
            </a:pPr>
            <a:endParaRPr lang="en-US" sz="1700" dirty="0">
              <a:solidFill>
                <a:srgbClr val="595959"/>
              </a:solidFill>
              <a:latin typeface="Arial"/>
              <a:cs typeface="Arial"/>
            </a:endParaRPr>
          </a:p>
        </p:txBody>
      </p:sp>
      <p:pic>
        <p:nvPicPr>
          <p:cNvPr id="11" name="Picture 8" descr="http://freedisneyclipartsite.com/images/disney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0177" y="2677013"/>
            <a:ext cx="1443841" cy="649730"/>
          </a:xfrm>
          <a:prstGeom prst="rect">
            <a:avLst/>
          </a:prstGeom>
          <a:noFill/>
        </p:spPr>
      </p:pic>
      <p:pic>
        <p:nvPicPr>
          <p:cNvPr id="10" name="Picture 9" descr="http://www.travelandtourworld.com/UserFiles/Image/Hotel%20News/Marriott-International3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133" y="2604252"/>
            <a:ext cx="1511394" cy="652418"/>
          </a:xfrm>
          <a:prstGeom prst="rect">
            <a:avLst/>
          </a:prstGeom>
          <a:noFill/>
        </p:spPr>
      </p:pic>
      <p:pic>
        <p:nvPicPr>
          <p:cNvPr id="12" name="Picture 11" descr="http://www.youmustbetrippin.com/Best%20Western%20Logo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504" y="2560930"/>
            <a:ext cx="935242" cy="859139"/>
          </a:xfrm>
          <a:prstGeom prst="rect">
            <a:avLst/>
          </a:prstGeom>
          <a:noFill/>
        </p:spPr>
      </p:pic>
      <p:pic>
        <p:nvPicPr>
          <p:cNvPr id="4" name="Picture 3" descr="Screen Shot 2012-05-23 at 1.43.38 PM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7172" y="2583687"/>
            <a:ext cx="1462401" cy="836382"/>
          </a:xfrm>
          <a:prstGeom prst="rect">
            <a:avLst/>
          </a:prstGeom>
        </p:spPr>
      </p:pic>
      <p:pic>
        <p:nvPicPr>
          <p:cNvPr id="5" name="Picture 4" descr="Screen Shot 2012-05-23 at 1.45.19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446063" y="-2839260"/>
            <a:ext cx="2286000" cy="800100"/>
          </a:xfrm>
          <a:prstGeom prst="rect">
            <a:avLst/>
          </a:prstGeom>
        </p:spPr>
      </p:pic>
      <p:pic>
        <p:nvPicPr>
          <p:cNvPr id="7" name="Picture 6" descr="Screen Shot 2012-05-23 at 1.45.19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1518" y="3442826"/>
            <a:ext cx="2021324" cy="707463"/>
          </a:xfrm>
          <a:prstGeom prst="rect">
            <a:avLst/>
          </a:prstGeom>
        </p:spPr>
      </p:pic>
      <p:pic>
        <p:nvPicPr>
          <p:cNvPr id="8" name="Picture 7" descr="Screen Shot 2012-05-23 at 2.04.01 PM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133" y="3550580"/>
            <a:ext cx="2622455" cy="672310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64988" y="3455899"/>
            <a:ext cx="1438275" cy="6981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/>
          <p:cNvPicPr/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10177" y="4160010"/>
            <a:ext cx="3823970" cy="6953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49856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0400"/>
            <a:ext cx="8686800" cy="775916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+mn-lt"/>
                <a:cs typeface="Cambria"/>
              </a:rPr>
              <a:t>Social Opportunities</a:t>
            </a:r>
            <a:endParaRPr lang="en-US" dirty="0">
              <a:latin typeface="+mn-lt"/>
              <a:cs typeface="Cambria"/>
            </a:endParaRPr>
          </a:p>
        </p:txBody>
      </p:sp>
      <p:pic>
        <p:nvPicPr>
          <p:cNvPr id="13" name="Picture 12" descr="twitter handl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286" y="1433286"/>
            <a:ext cx="1854356" cy="2366591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5757173" y="4184020"/>
            <a:ext cx="31217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+mn-lt"/>
                <a:cs typeface="Cambria"/>
              </a:rPr>
              <a:t>Build communities within our targeted countries on social channels and in </a:t>
            </a:r>
            <a:r>
              <a:rPr lang="en-US" dirty="0" smtClean="0">
                <a:latin typeface="+mn-lt"/>
                <a:cs typeface="Cambria"/>
              </a:rPr>
              <a:t>language</a:t>
            </a:r>
            <a:endParaRPr lang="en-US" dirty="0">
              <a:latin typeface="+mn-lt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+mn-lt"/>
                <a:cs typeface="Cambria"/>
              </a:rPr>
              <a:t>Engage audience in their native environment 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+mn-lt"/>
                <a:cs typeface="Cambria"/>
              </a:rPr>
              <a:t>Create authenticity 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+mn-lt"/>
                <a:cs typeface="Cambria"/>
              </a:rPr>
              <a:t>Identify </a:t>
            </a:r>
            <a:r>
              <a:rPr lang="en-US" dirty="0" smtClean="0">
                <a:latin typeface="+mn-lt"/>
                <a:cs typeface="Cambria"/>
              </a:rPr>
              <a:t>influencers</a:t>
            </a:r>
            <a:endParaRPr lang="en-US" dirty="0">
              <a:latin typeface="+mn-lt"/>
              <a:cs typeface="Cambria"/>
            </a:endParaRPr>
          </a:p>
        </p:txBody>
      </p:sp>
      <p:pic>
        <p:nvPicPr>
          <p:cNvPr id="3" name="Picture 2" descr="global F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3286"/>
            <a:ext cx="5705915" cy="477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516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825" y="386364"/>
            <a:ext cx="8372061" cy="848139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850031"/>
                </a:solidFill>
                <a:cs typeface="Arial" pitchFamily="34" charset="0"/>
              </a:rPr>
              <a:t>Social </a:t>
            </a:r>
            <a:r>
              <a:rPr lang="en-US" sz="4000" dirty="0" smtClean="0">
                <a:solidFill>
                  <a:srgbClr val="850031"/>
                </a:solidFill>
                <a:cs typeface="Arial" pitchFamily="34" charset="0"/>
              </a:rPr>
              <a:t>Opportunities:</a:t>
            </a:r>
            <a:endParaRPr lang="en-US" sz="3200" dirty="0">
              <a:solidFill>
                <a:srgbClr val="850031"/>
              </a:solidFill>
              <a:latin typeface="+mn-lt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99720" y="1471910"/>
            <a:ext cx="4598504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8C1643"/>
                </a:solidFill>
              </a:rPr>
              <a:t>Photo Gallery</a:t>
            </a:r>
          </a:p>
          <a:p>
            <a:r>
              <a:rPr lang="en-US" sz="1700" dirty="0" smtClean="0"/>
              <a:t>Supplying photos for a photo gallery on our global pages. </a:t>
            </a:r>
          </a:p>
          <a:p>
            <a:endParaRPr lang="en-US" sz="500" b="1" dirty="0" smtClean="0">
              <a:solidFill>
                <a:srgbClr val="8C1643"/>
              </a:solidFill>
            </a:endParaRPr>
          </a:p>
          <a:p>
            <a:r>
              <a:rPr lang="en-US" b="1" dirty="0" smtClean="0">
                <a:solidFill>
                  <a:srgbClr val="8C1643"/>
                </a:solidFill>
              </a:rPr>
              <a:t>Timeline Cover</a:t>
            </a:r>
            <a:endParaRPr lang="en-US" b="1" dirty="0">
              <a:solidFill>
                <a:srgbClr val="8C1643"/>
              </a:solidFill>
            </a:endParaRPr>
          </a:p>
          <a:p>
            <a:r>
              <a:rPr lang="en-US" sz="1700" dirty="0" smtClean="0"/>
              <a:t>These  photos change weekly across our global Facebook pages.</a:t>
            </a:r>
          </a:p>
          <a:p>
            <a:endParaRPr lang="en-US" sz="500" b="1" dirty="0" smtClean="0">
              <a:solidFill>
                <a:srgbClr val="8C1643"/>
              </a:solidFill>
            </a:endParaRPr>
          </a:p>
          <a:p>
            <a:r>
              <a:rPr lang="en-US" b="1" dirty="0" smtClean="0">
                <a:solidFill>
                  <a:srgbClr val="8C1643"/>
                </a:solidFill>
              </a:rPr>
              <a:t>Story / Experience Content</a:t>
            </a:r>
          </a:p>
          <a:p>
            <a:r>
              <a:rPr lang="en-US" sz="1700" dirty="0" smtClean="0"/>
              <a:t>Storytelling can be incorporated as a part of integrated partnership and added to paid features in social channels and within DA.com.</a:t>
            </a:r>
            <a:r>
              <a:rPr lang="en-US" sz="1700" b="1" dirty="0">
                <a:solidFill>
                  <a:srgbClr val="800000"/>
                </a:solidFill>
                <a:cs typeface="Cambria"/>
              </a:rPr>
              <a:t> </a:t>
            </a:r>
            <a:endParaRPr lang="en-US" sz="1700" b="1" dirty="0" smtClean="0">
              <a:solidFill>
                <a:srgbClr val="800000"/>
              </a:solidFill>
              <a:cs typeface="Cambria"/>
            </a:endParaRPr>
          </a:p>
          <a:p>
            <a:endParaRPr lang="en-US" sz="500" b="1" dirty="0" smtClean="0">
              <a:solidFill>
                <a:srgbClr val="8C1643"/>
              </a:solidFill>
              <a:cs typeface="Cambria"/>
            </a:endParaRPr>
          </a:p>
          <a:p>
            <a:r>
              <a:rPr lang="en-US" b="1" dirty="0" smtClean="0">
                <a:solidFill>
                  <a:srgbClr val="8C1643"/>
                </a:solidFill>
                <a:cs typeface="Cambria"/>
              </a:rPr>
              <a:t>Let’s Connect ---Extend Content</a:t>
            </a:r>
          </a:p>
          <a:p>
            <a:r>
              <a:rPr lang="en-US" sz="1700" dirty="0" smtClean="0">
                <a:solidFill>
                  <a:srgbClr val="40484D"/>
                </a:solidFill>
                <a:cs typeface="Cambria"/>
              </a:rPr>
              <a:t>Submit </a:t>
            </a:r>
            <a:r>
              <a:rPr lang="en-US" sz="1700" dirty="0">
                <a:solidFill>
                  <a:srgbClr val="40484D"/>
                </a:solidFill>
                <a:cs typeface="Cambria"/>
              </a:rPr>
              <a:t>Internationally focused social accounts for </a:t>
            </a:r>
            <a:r>
              <a:rPr lang="en-US" sz="1700" dirty="0" err="1">
                <a:solidFill>
                  <a:srgbClr val="40484D"/>
                </a:solidFill>
                <a:cs typeface="Cambria"/>
              </a:rPr>
              <a:t>DiscoverAmerica</a:t>
            </a:r>
            <a:r>
              <a:rPr lang="en-US" sz="1700" dirty="0">
                <a:solidFill>
                  <a:srgbClr val="40484D"/>
                </a:solidFill>
                <a:cs typeface="Cambria"/>
              </a:rPr>
              <a:t> to “like” you </a:t>
            </a:r>
            <a:r>
              <a:rPr lang="en-US" sz="1700" dirty="0" smtClean="0">
                <a:solidFill>
                  <a:srgbClr val="40484D"/>
                </a:solidFill>
                <a:cs typeface="Cambria"/>
              </a:rPr>
              <a:t>   on </a:t>
            </a:r>
            <a:r>
              <a:rPr lang="en-US" sz="1700" dirty="0">
                <a:solidFill>
                  <a:srgbClr val="40484D"/>
                </a:solidFill>
                <a:cs typeface="Cambria"/>
              </a:rPr>
              <a:t>our language </a:t>
            </a:r>
            <a:r>
              <a:rPr lang="en-US" sz="1700" dirty="0" smtClean="0">
                <a:solidFill>
                  <a:srgbClr val="40484D"/>
                </a:solidFill>
                <a:cs typeface="Cambria"/>
              </a:rPr>
              <a:t>pages.</a:t>
            </a:r>
            <a:r>
              <a:rPr lang="en-US" sz="1700" dirty="0">
                <a:solidFill>
                  <a:srgbClr val="800000"/>
                </a:solidFill>
                <a:latin typeface="Cambria"/>
                <a:cs typeface="Cambria"/>
              </a:rPr>
              <a:t> </a:t>
            </a:r>
            <a:endParaRPr lang="en-US" sz="1700" dirty="0" smtClean="0">
              <a:solidFill>
                <a:srgbClr val="800000"/>
              </a:solidFill>
              <a:latin typeface="Cambria"/>
              <a:cs typeface="Cambria"/>
            </a:endParaRPr>
          </a:p>
          <a:p>
            <a:endParaRPr lang="en-US" sz="500" b="1" dirty="0" smtClean="0">
              <a:solidFill>
                <a:srgbClr val="800000"/>
              </a:solidFill>
              <a:latin typeface="+mn-lt"/>
              <a:cs typeface="Cambria"/>
            </a:endParaRPr>
          </a:p>
          <a:p>
            <a:r>
              <a:rPr lang="en-US" b="1" dirty="0" smtClean="0">
                <a:solidFill>
                  <a:srgbClr val="800000"/>
                </a:solidFill>
                <a:latin typeface="+mn-lt"/>
                <a:cs typeface="Cambria"/>
              </a:rPr>
              <a:t>URL submission</a:t>
            </a:r>
          </a:p>
          <a:p>
            <a:r>
              <a:rPr lang="en-US" sz="1700" dirty="0" smtClean="0">
                <a:solidFill>
                  <a:srgbClr val="40484D"/>
                </a:solidFill>
                <a:latin typeface="+mn-lt"/>
                <a:cs typeface="Cambria"/>
              </a:rPr>
              <a:t>Submit </a:t>
            </a:r>
            <a:r>
              <a:rPr lang="en-US" sz="1700" dirty="0">
                <a:solidFill>
                  <a:srgbClr val="40484D"/>
                </a:solidFill>
                <a:latin typeface="+mn-lt"/>
                <a:cs typeface="Cambria"/>
              </a:rPr>
              <a:t>your International </a:t>
            </a:r>
            <a:r>
              <a:rPr lang="en-US" sz="1700" dirty="0" smtClean="0">
                <a:solidFill>
                  <a:srgbClr val="40484D"/>
                </a:solidFill>
                <a:latin typeface="+mn-lt"/>
                <a:cs typeface="Cambria"/>
              </a:rPr>
              <a:t>URLs </a:t>
            </a:r>
            <a:r>
              <a:rPr lang="en-US" sz="1700" dirty="0">
                <a:solidFill>
                  <a:srgbClr val="40484D"/>
                </a:solidFill>
                <a:latin typeface="+mn-lt"/>
                <a:cs typeface="Cambria"/>
              </a:rPr>
              <a:t>for </a:t>
            </a:r>
            <a:endParaRPr lang="en-US" sz="1700" dirty="0" smtClean="0">
              <a:solidFill>
                <a:srgbClr val="40484D"/>
              </a:solidFill>
              <a:latin typeface="+mn-lt"/>
              <a:cs typeface="Cambria"/>
            </a:endParaRPr>
          </a:p>
          <a:p>
            <a:r>
              <a:rPr lang="en-US" sz="1700" dirty="0" smtClean="0">
                <a:solidFill>
                  <a:srgbClr val="40484D"/>
                </a:solidFill>
                <a:latin typeface="+mn-lt"/>
                <a:cs typeface="Cambria"/>
              </a:rPr>
              <a:t>your </a:t>
            </a:r>
            <a:r>
              <a:rPr lang="en-US" sz="1700" dirty="0">
                <a:solidFill>
                  <a:srgbClr val="40484D"/>
                </a:solidFill>
                <a:latin typeface="+mn-lt"/>
                <a:cs typeface="Cambria"/>
              </a:rPr>
              <a:t>International </a:t>
            </a:r>
            <a:r>
              <a:rPr lang="en-US" sz="1700" dirty="0" smtClean="0">
                <a:solidFill>
                  <a:srgbClr val="40484D"/>
                </a:solidFill>
                <a:latin typeface="+mn-lt"/>
                <a:cs typeface="Cambria"/>
              </a:rPr>
              <a:t>websites.</a:t>
            </a:r>
            <a:endParaRPr lang="en-US" sz="1700" dirty="0">
              <a:solidFill>
                <a:srgbClr val="40484D"/>
              </a:solidFill>
              <a:latin typeface="+mn-lt"/>
              <a:cs typeface="Cambria"/>
            </a:endParaRPr>
          </a:p>
        </p:txBody>
      </p:sp>
      <p:pic>
        <p:nvPicPr>
          <p:cNvPr id="3" name="Picture 2" descr="estes pa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25" y="1099034"/>
            <a:ext cx="2830295" cy="564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798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817" y="420412"/>
            <a:ext cx="8839199" cy="775916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rgbClr val="850031"/>
                </a:solidFill>
                <a:cs typeface="Arial" pitchFamily="34" charset="0"/>
              </a:rPr>
              <a:t>Social </a:t>
            </a:r>
            <a:r>
              <a:rPr lang="en-US" sz="4400" dirty="0" smtClean="0">
                <a:solidFill>
                  <a:srgbClr val="850031"/>
                </a:solidFill>
                <a:cs typeface="Arial" pitchFamily="34" charset="0"/>
              </a:rPr>
              <a:t>Opportunities:                                       </a:t>
            </a:r>
            <a:r>
              <a:rPr lang="en-US" sz="3100" dirty="0" smtClean="0">
                <a:solidFill>
                  <a:srgbClr val="850031"/>
                </a:solidFill>
                <a:cs typeface="Arial" pitchFamily="34" charset="0"/>
              </a:rPr>
              <a:t>In-Kind </a:t>
            </a:r>
            <a:r>
              <a:rPr lang="en-US" sz="3100" dirty="0">
                <a:solidFill>
                  <a:srgbClr val="850031"/>
                </a:solidFill>
                <a:cs typeface="Arial" pitchFamily="34" charset="0"/>
              </a:rPr>
              <a:t>Contribution</a:t>
            </a:r>
            <a:endParaRPr lang="en-US" sz="3100" dirty="0">
              <a:solidFill>
                <a:srgbClr val="85003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54408" y="2883916"/>
            <a:ext cx="3289592" cy="1803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</a:pPr>
            <a:r>
              <a:rPr lang="en-US" b="1" dirty="0">
                <a:solidFill>
                  <a:schemeClr val="tx2"/>
                </a:solidFill>
                <a:latin typeface="+mn-lt"/>
              </a:rPr>
              <a:t>Supply photos, events, video and news to populate the themed global calendar based on a variety of </a:t>
            </a:r>
            <a:r>
              <a:rPr lang="en-US" b="1" dirty="0" smtClean="0">
                <a:solidFill>
                  <a:schemeClr val="tx2"/>
                </a:solidFill>
                <a:latin typeface="+mn-lt"/>
              </a:rPr>
              <a:t>categories. </a:t>
            </a:r>
          </a:p>
          <a:p>
            <a:pPr>
              <a:lnSpc>
                <a:spcPts val="1900"/>
              </a:lnSpc>
            </a:pPr>
            <a:endParaRPr lang="en-US" dirty="0" smtClean="0">
              <a:latin typeface="+mn-lt"/>
            </a:endParaRPr>
          </a:p>
          <a:p>
            <a:pPr>
              <a:lnSpc>
                <a:spcPts val="1900"/>
              </a:lnSpc>
            </a:pPr>
            <a:r>
              <a:rPr lang="en-US" dirty="0" smtClean="0">
                <a:latin typeface="+mn-lt"/>
                <a:hlinkClick r:id="rId3"/>
              </a:rPr>
              <a:t>khanson@thebrandusa.com</a:t>
            </a:r>
            <a:r>
              <a:rPr lang="en-US" dirty="0" smtClean="0">
                <a:latin typeface="+mn-lt"/>
              </a:rPr>
              <a:t> </a:t>
            </a:r>
          </a:p>
        </p:txBody>
      </p:sp>
      <p:pic>
        <p:nvPicPr>
          <p:cNvPr id="7" name="Picture 6" descr="tulip festiva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3" y="1796142"/>
            <a:ext cx="5691121" cy="498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539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Opportunities</a:t>
            </a:r>
            <a:endParaRPr lang="en-US" dirty="0"/>
          </a:p>
        </p:txBody>
      </p:sp>
      <p:pic>
        <p:nvPicPr>
          <p:cNvPr id="6" name="Content Placeholder 5" descr="portland, maine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046" b="-18046"/>
          <a:stretch>
            <a:fillRect/>
          </a:stretch>
        </p:blipFill>
        <p:spPr>
          <a:xfrm>
            <a:off x="457200" y="859515"/>
            <a:ext cx="8229600" cy="5203825"/>
          </a:xfrm>
        </p:spPr>
      </p:pic>
    </p:spTree>
    <p:extLst>
      <p:ext uri="{BB962C8B-B14F-4D97-AF65-F5344CB8AC3E}">
        <p14:creationId xmlns:p14="http://schemas.microsoft.com/office/powerpoint/2010/main" val="587337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Opportunities</a:t>
            </a:r>
            <a:endParaRPr lang="en-US" dirty="0"/>
          </a:p>
        </p:txBody>
      </p:sp>
      <p:pic>
        <p:nvPicPr>
          <p:cNvPr id="4" name="Content Placeholder 3" descr="keene, NH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993" r="-88993"/>
          <a:stretch>
            <a:fillRect/>
          </a:stretch>
        </p:blipFill>
        <p:spPr>
          <a:xfrm>
            <a:off x="2598057" y="145143"/>
            <a:ext cx="8229600" cy="6281361"/>
          </a:xfrm>
        </p:spPr>
      </p:pic>
    </p:spTree>
    <p:extLst>
      <p:ext uri="{BB962C8B-B14F-4D97-AF65-F5344CB8AC3E}">
        <p14:creationId xmlns:p14="http://schemas.microsoft.com/office/powerpoint/2010/main" val="8292496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Website</a:t>
            </a:r>
            <a:endParaRPr lang="en-US" dirty="0"/>
          </a:p>
        </p:txBody>
      </p:sp>
      <p:pic>
        <p:nvPicPr>
          <p:cNvPr id="4" name="Content Placeholder 3" descr="massandrhodeisland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835" b="-258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345648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+mn-lt"/>
              </a:rPr>
              <a:t>In-Kind Logo Inclusion</a:t>
            </a:r>
            <a:endParaRPr lang="en-US" sz="40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/>
            <a:r>
              <a:rPr lang="en-US" b="1" dirty="0" smtClean="0">
                <a:latin typeface="+mn-lt"/>
              </a:rPr>
              <a:t>Brand USA &amp; Partner review in-kind categories and identify opportunities:</a:t>
            </a:r>
          </a:p>
          <a:p>
            <a:pPr indent="0"/>
            <a:endParaRPr lang="en-US" dirty="0" smtClean="0">
              <a:latin typeface="+mn-lt"/>
            </a:endParaRPr>
          </a:p>
          <a:p>
            <a:pPr indent="0"/>
            <a:r>
              <a:rPr lang="en-US" b="1" dirty="0" smtClean="0">
                <a:solidFill>
                  <a:srgbClr val="8C1643"/>
                </a:solidFill>
                <a:latin typeface="+mn-lt"/>
              </a:rPr>
              <a:t>Logo Inclusion</a:t>
            </a:r>
          </a:p>
          <a:p>
            <a:pPr marL="457200" indent="0"/>
            <a:r>
              <a:rPr lang="en-US" b="1" dirty="0" smtClean="0">
                <a:latin typeface="+mn-lt"/>
              </a:rPr>
              <a:t>Add the Brand USA logo to any of your marketing materials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 smtClean="0">
                <a:latin typeface="+mn-lt"/>
              </a:rPr>
              <a:t>Digital Assets</a:t>
            </a:r>
          </a:p>
          <a:p>
            <a:pPr marL="971550" lvl="2" indent="-285750"/>
            <a:r>
              <a:rPr lang="en-US" dirty="0" smtClean="0">
                <a:latin typeface="+mn-lt"/>
              </a:rPr>
              <a:t>Website, social, email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 smtClean="0">
                <a:latin typeface="+mn-lt"/>
              </a:rPr>
              <a:t>Advertising</a:t>
            </a:r>
          </a:p>
          <a:p>
            <a:pPr marL="1028700" lvl="2" indent="-342900"/>
            <a:r>
              <a:rPr lang="en-US" dirty="0" smtClean="0">
                <a:latin typeface="+mn-lt"/>
              </a:rPr>
              <a:t>TV, print, OOH, digital, banner, radio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 smtClean="0">
                <a:latin typeface="+mn-lt"/>
              </a:rPr>
              <a:t>Collateral Material</a:t>
            </a:r>
          </a:p>
          <a:p>
            <a:pPr marL="1028700" lvl="2" indent="-342900"/>
            <a:r>
              <a:rPr lang="en-US" dirty="0">
                <a:latin typeface="+mn-lt"/>
              </a:rPr>
              <a:t>b</a:t>
            </a:r>
            <a:r>
              <a:rPr lang="en-US" dirty="0" smtClean="0">
                <a:latin typeface="+mn-lt"/>
              </a:rPr>
              <a:t>rochures</a:t>
            </a:r>
            <a:r>
              <a:rPr lang="en-US" dirty="0">
                <a:latin typeface="+mn-lt"/>
              </a:rPr>
              <a:t>, </a:t>
            </a:r>
            <a:r>
              <a:rPr lang="en-US" dirty="0" smtClean="0">
                <a:latin typeface="+mn-lt"/>
              </a:rPr>
              <a:t>guides</a:t>
            </a:r>
            <a:r>
              <a:rPr lang="en-US" dirty="0">
                <a:latin typeface="+mn-lt"/>
              </a:rPr>
              <a:t>, </a:t>
            </a:r>
            <a:r>
              <a:rPr lang="en-US" dirty="0" smtClean="0">
                <a:latin typeface="+mn-lt"/>
              </a:rPr>
              <a:t>direct </a:t>
            </a:r>
            <a:r>
              <a:rPr lang="en-US" dirty="0">
                <a:latin typeface="+mn-lt"/>
              </a:rPr>
              <a:t>m</a:t>
            </a:r>
            <a:r>
              <a:rPr lang="en-US" dirty="0" smtClean="0">
                <a:latin typeface="+mn-lt"/>
              </a:rPr>
              <a:t>ail</a:t>
            </a:r>
          </a:p>
          <a:p>
            <a:pPr marL="1028700" lvl="2" indent="-342900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7334" y="5568696"/>
            <a:ext cx="3381046" cy="128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095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878" y="1099905"/>
            <a:ext cx="4153627" cy="5728333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323989"/>
            <a:ext cx="8229600" cy="775916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+mn-lt"/>
              </a:rPr>
              <a:t>Website with Logo Example</a:t>
            </a:r>
            <a:endParaRPr lang="en-US" sz="40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1221" y="1396530"/>
            <a:ext cx="4565372" cy="3785454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11" name="Right Arrow 10"/>
          <p:cNvSpPr/>
          <p:nvPr/>
        </p:nvSpPr>
        <p:spPr>
          <a:xfrm>
            <a:off x="344556" y="6039215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8252326" y="1327471"/>
            <a:ext cx="484632" cy="97840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 flipH="1">
            <a:off x="7729844" y="2305879"/>
            <a:ext cx="1255127" cy="890694"/>
          </a:xfrm>
          <a:prstGeom prst="ellipse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 flipH="1">
            <a:off x="2055008" y="6267370"/>
            <a:ext cx="1127365" cy="560868"/>
          </a:xfrm>
          <a:prstGeom prst="ellipse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049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Website with Logo Example</a:t>
            </a:r>
          </a:p>
        </p:txBody>
      </p:sp>
      <p:pic>
        <p:nvPicPr>
          <p:cNvPr id="4" name="Picture 3" descr="San Antonio Chin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066" y="1103389"/>
            <a:ext cx="2882368" cy="562118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877707" y="5909734"/>
            <a:ext cx="9144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apital Region USA Travel, Tours and Deals (20120702)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467" y="1103388"/>
            <a:ext cx="2731008" cy="5690951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893730" y="5909734"/>
            <a:ext cx="914400" cy="91440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352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8827"/>
            <a:ext cx="8229600" cy="775916"/>
          </a:xfrm>
        </p:spPr>
        <p:txBody>
          <a:bodyPr/>
          <a:lstStyle/>
          <a:p>
            <a:r>
              <a:rPr lang="en-US" dirty="0"/>
              <a:t>Brochure with Logo Example</a:t>
            </a:r>
          </a:p>
        </p:txBody>
      </p:sp>
      <p:pic>
        <p:nvPicPr>
          <p:cNvPr id="5" name="Picture 4" descr="DCCED-0062 FY13 VP 13 C3 cop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875" y="3793583"/>
            <a:ext cx="4675319" cy="3064418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6" name="Oval 5"/>
          <p:cNvSpPr/>
          <p:nvPr/>
        </p:nvSpPr>
        <p:spPr>
          <a:xfrm>
            <a:off x="6999890" y="5943600"/>
            <a:ext cx="1182413" cy="91440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386" y="3989486"/>
            <a:ext cx="3239812" cy="2868514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835" y="1294743"/>
            <a:ext cx="4668079" cy="26947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10"/>
          <p:cNvSpPr/>
          <p:nvPr/>
        </p:nvSpPr>
        <p:spPr>
          <a:xfrm>
            <a:off x="1325009" y="6118831"/>
            <a:ext cx="1141722" cy="739169"/>
          </a:xfrm>
          <a:prstGeom prst="ellipse">
            <a:avLst/>
          </a:prstGeom>
          <a:noFill/>
          <a:ln w="127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054930" y="3075086"/>
            <a:ext cx="1168400" cy="914400"/>
          </a:xfrm>
          <a:prstGeom prst="ellipse">
            <a:avLst/>
          </a:prstGeom>
          <a:noFill/>
          <a:ln w="127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042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To Seize the Moment</a:t>
            </a:r>
            <a:endParaRPr lang="en-US" sz="4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46760" y="1429069"/>
            <a:ext cx="7940040" cy="3053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Global travel </a:t>
            </a:r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is </a:t>
            </a:r>
            <a:r>
              <a:rPr lang="en-US" sz="2600" b="1" dirty="0" smtClean="0">
                <a:solidFill>
                  <a:srgbClr val="750033"/>
                </a:solidFill>
                <a:cs typeface="Arial" pitchFamily="34" charset="0"/>
              </a:rPr>
              <a:t>booming</a:t>
            </a: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– expected to double to    </a:t>
            </a:r>
            <a:r>
              <a:rPr lang="en-US" sz="2600" b="1" dirty="0" smtClean="0">
                <a:solidFill>
                  <a:srgbClr val="750033"/>
                </a:solidFill>
                <a:cs typeface="Arial" pitchFamily="34" charset="0"/>
              </a:rPr>
              <a:t>$2.1 </a:t>
            </a:r>
            <a:r>
              <a:rPr lang="en-US" sz="2600" b="1" dirty="0">
                <a:solidFill>
                  <a:srgbClr val="750033"/>
                </a:solidFill>
                <a:cs typeface="Arial" pitchFamily="34" charset="0"/>
              </a:rPr>
              <a:t>trillion</a:t>
            </a:r>
            <a:r>
              <a:rPr lang="en-US" sz="2600" dirty="0">
                <a:solidFill>
                  <a:srgbClr val="750033"/>
                </a:solidFill>
                <a:cs typeface="Arial" pitchFamily="34" charset="0"/>
              </a:rPr>
              <a:t> </a:t>
            </a:r>
            <a:r>
              <a:rPr lang="en-US" sz="2600" b="1" dirty="0">
                <a:solidFill>
                  <a:srgbClr val="750033"/>
                </a:solidFill>
                <a:cs typeface="Arial" pitchFamily="34" charset="0"/>
              </a:rPr>
              <a:t>by 2020</a:t>
            </a:r>
          </a:p>
          <a:p>
            <a:pPr marL="285750" indent="-285750">
              <a:buFont typeface="Arial"/>
              <a:buChar char="•"/>
            </a:pPr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Arrivals to the United States expected to increase  </a:t>
            </a:r>
            <a:r>
              <a:rPr lang="en-US" sz="2600" b="1" dirty="0" smtClean="0">
                <a:solidFill>
                  <a:srgbClr val="750033"/>
                </a:solidFill>
                <a:cs typeface="Arial" pitchFamily="34" charset="0"/>
              </a:rPr>
              <a:t>36</a:t>
            </a:r>
            <a:r>
              <a:rPr lang="en-US" sz="2600" b="1" dirty="0">
                <a:solidFill>
                  <a:srgbClr val="750033"/>
                </a:solidFill>
                <a:cs typeface="Arial" pitchFamily="34" charset="0"/>
              </a:rPr>
              <a:t>%</a:t>
            </a:r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from </a:t>
            </a:r>
            <a:r>
              <a:rPr lang="en-US" sz="2600" b="1" dirty="0">
                <a:solidFill>
                  <a:srgbClr val="750033"/>
                </a:solidFill>
                <a:cs typeface="Arial" pitchFamily="34" charset="0"/>
              </a:rPr>
              <a:t>59.7 </a:t>
            </a:r>
            <a:r>
              <a:rPr lang="en-US" sz="2600" b="1" dirty="0" smtClean="0">
                <a:solidFill>
                  <a:srgbClr val="750033"/>
                </a:solidFill>
                <a:cs typeface="Arial" pitchFamily="34" charset="0"/>
              </a:rPr>
              <a:t>million travelers </a:t>
            </a:r>
            <a:r>
              <a:rPr lang="en-US" sz="2600" b="1" dirty="0">
                <a:solidFill>
                  <a:srgbClr val="750033"/>
                </a:solidFill>
                <a:cs typeface="Arial" pitchFamily="34" charset="0"/>
              </a:rPr>
              <a:t>in 2010 </a:t>
            </a:r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to                     </a:t>
            </a:r>
            <a:r>
              <a:rPr lang="en-US" sz="2600" b="1" dirty="0" smtClean="0">
                <a:solidFill>
                  <a:srgbClr val="750033"/>
                </a:solidFill>
                <a:cs typeface="Arial" pitchFamily="34" charset="0"/>
              </a:rPr>
              <a:t>81 million travelers </a:t>
            </a:r>
            <a:r>
              <a:rPr lang="en-US" sz="2600" b="1" dirty="0">
                <a:solidFill>
                  <a:srgbClr val="750033"/>
                </a:solidFill>
                <a:cs typeface="Arial" pitchFamily="34" charset="0"/>
              </a:rPr>
              <a:t>in </a:t>
            </a:r>
            <a:r>
              <a:rPr lang="en-US" sz="2600" b="1" dirty="0" smtClean="0">
                <a:solidFill>
                  <a:srgbClr val="750033"/>
                </a:solidFill>
                <a:cs typeface="Arial" pitchFamily="34" charset="0"/>
              </a:rPr>
              <a:t>2016</a:t>
            </a:r>
          </a:p>
          <a:p>
            <a:pPr marL="285750" indent="-285750">
              <a:buFont typeface="Arial"/>
              <a:buChar char="•"/>
            </a:pPr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Equates to an additional</a:t>
            </a:r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en-US" sz="2600" b="1" dirty="0" smtClean="0">
                <a:solidFill>
                  <a:srgbClr val="750033"/>
                </a:solidFill>
                <a:cs typeface="Arial" pitchFamily="34" charset="0"/>
              </a:rPr>
              <a:t>$88 billion </a:t>
            </a: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 revenues </a:t>
            </a:r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      and </a:t>
            </a:r>
            <a:r>
              <a:rPr lang="en-US" sz="2600" b="1" dirty="0" smtClean="0">
                <a:solidFill>
                  <a:srgbClr val="750033"/>
                </a:solidFill>
                <a:cs typeface="Arial" pitchFamily="34" charset="0"/>
              </a:rPr>
              <a:t>629,000 jobs</a:t>
            </a:r>
            <a:endParaRPr lang="en-US" sz="2600" b="1" dirty="0">
              <a:solidFill>
                <a:srgbClr val="750033"/>
              </a:solidFill>
              <a:cs typeface="Arial" pitchFamily="34" charset="0"/>
            </a:endParaRPr>
          </a:p>
        </p:txBody>
      </p:sp>
      <p:pic>
        <p:nvPicPr>
          <p:cNvPr id="5" name="Picture 4" descr="graph_pg3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8648" y="4439017"/>
            <a:ext cx="6040192" cy="227610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52047" y="4621983"/>
            <a:ext cx="1816893" cy="1711193"/>
          </a:xfrm>
          <a:prstGeom prst="ellipse">
            <a:avLst/>
          </a:prstGeom>
          <a:solidFill>
            <a:srgbClr val="1493BB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152046" y="5098295"/>
            <a:ext cx="1816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33 TRAVELERS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082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7225"/>
            <a:ext cx="8229600" cy="775916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+mn-lt"/>
              </a:rPr>
              <a:t>In-Kind Research</a:t>
            </a:r>
            <a:endParaRPr lang="en-US" sz="40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/>
            <a:r>
              <a:rPr lang="en-US" b="1" dirty="0" smtClean="0"/>
              <a:t>Brand USA &amp; Partner review in-kind categories and identify opportunities:</a:t>
            </a:r>
          </a:p>
          <a:p>
            <a:pPr indent="0"/>
            <a:endParaRPr lang="en-US" dirty="0" smtClean="0"/>
          </a:p>
          <a:p>
            <a:pPr indent="0"/>
            <a:r>
              <a:rPr lang="en-US" b="1" dirty="0" smtClean="0">
                <a:solidFill>
                  <a:srgbClr val="8C1643"/>
                </a:solidFill>
              </a:rPr>
              <a:t>Research</a:t>
            </a:r>
          </a:p>
          <a:p>
            <a:pPr marL="406400" indent="0"/>
            <a:r>
              <a:rPr lang="en-US" dirty="0" smtClean="0"/>
              <a:t>Partners can donate proprietary research done for support of international marketing or targeting efforts</a:t>
            </a:r>
          </a:p>
          <a:p>
            <a:pPr marL="406400" indent="0"/>
            <a:endParaRPr lang="en-US" sz="1800" dirty="0" smtClean="0"/>
          </a:p>
          <a:p>
            <a:pPr marL="406400" indent="0"/>
            <a:r>
              <a:rPr lang="en-US" sz="1800" dirty="0" smtClean="0"/>
              <a:t>Examples: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 smtClean="0"/>
              <a:t>Tracking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 smtClean="0"/>
              <a:t>Messaging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 smtClean="0"/>
              <a:t>Trip </a:t>
            </a:r>
            <a:r>
              <a:rPr lang="en-US" dirty="0"/>
              <a:t>p</a:t>
            </a:r>
            <a:r>
              <a:rPr lang="en-US" dirty="0" smtClean="0"/>
              <a:t>lanning behavior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 smtClean="0"/>
              <a:t>Trip booking </a:t>
            </a:r>
            <a:r>
              <a:rPr lang="en-US" dirty="0"/>
              <a:t>b</a:t>
            </a:r>
            <a:r>
              <a:rPr lang="en-US" dirty="0" smtClean="0"/>
              <a:t>ehavior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4192" y="3586249"/>
            <a:ext cx="3536506" cy="284025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758608" y="5618922"/>
            <a:ext cx="1109887" cy="867231"/>
          </a:xfrm>
          <a:prstGeom prst="ellipse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917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59" y="454298"/>
            <a:ext cx="9144000" cy="1420936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4000" dirty="0" smtClean="0">
                <a:latin typeface="+mj-lt"/>
              </a:rPr>
              <a:t>  Fully Managed Coops </a:t>
            </a:r>
            <a:endParaRPr lang="en-US" sz="4000" dirty="0">
              <a:latin typeface="+mj-lt"/>
            </a:endParaRPr>
          </a:p>
        </p:txBody>
      </p:sp>
      <p:pic>
        <p:nvPicPr>
          <p:cNvPr id="7170" name="Picture 2" descr="http://t3.gstatic.com/images?q=tbn:ANd9GcRWQnMBZHu4Sswy7lnoX-9PhrKjJuJNhB5pjSBD5CXoVLtRO7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395" y="4929186"/>
            <a:ext cx="2239912" cy="135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t3.gstatic.com/images?q=tbn:ANd9GcQCgJMBM5c07X9wOMSHqudCJ4lLSH_e0x52B6yEs-s09oDaZ43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581" y="5317629"/>
            <a:ext cx="1875234" cy="120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data:image/jpeg;base64,/9j/4AAQSkZJRgABAQAAAQABAAD/2wCEAAkGBhQSERUUEhQUFBQWGBcVGRQYGBYUFhcaGBsdFBccGhgZHSYfHBojGhcXHy8gIycpLCwsFyAxNTAqNSYsLCkBCQoKDgwOGQ8PGiwkHyUsListLykpKSkpNSw1MCksLCktKS00LCwsLCwpKSk1LCwpKSwsKiwsLCwpKSwsLCkpKf/AABEIAIUA6wMBIgACEQEDEQH/xAAcAAEAAgMBAQEAAAAAAAAAAAAABgcEBQgDAQL/xABKEAACAAQDBQUEBQcJCAMAAAABAgADBBEFEiEGBzFBURMiYXGBCDKhsRRCUnKRIzOTsrPB0RUYNDVUYnPS8BclU3SCkqLCFiRD/8QAGQEBAAMBAQAAAAAAAAAAAAAAAAECBAMF/8QAKREAAwACAQQCAAUFAAAAAAAAAAECAxEhEhMxUQRBBRRxobEyQmGBkf/aAAwDAQACEQMRAD8AvGEIQAhCEAIQhACEIQAhCNVjO1VLSC9RPlyvAnX8Bc84A2sIpna72hJaXSgl9oRp20zRL3+qvFhbmbRCJ+9bGatvyTuvhJlkD98RvQOnbxqp+1VGhIeqplI4hp0pSPQtHNU3AcaqmMxhUuzaklivwuLR+pW6DEX99VUnXvvr++Obz4580i/br0dHHbSh/ttJ+nk/5oyaPaSlnMFlVMiYx4Kk2W5PorGObP8AYtXdZP8A3n+EeczdLico3loGI/4b2Ppwiv5nE/7kT269HVEI5YpKHG6Ni0v6Uh4Gxz/O8ZVPvfxela01i3hOlnX5R1mprwyjTR07CKn2Q3+004BK1fo8z/iC7SjYak81ueWvnFkYTj8iqXNTzUmj+6b/AA484sQbCEIQAhCEAIQhACEIQAhCEAIQhACEIQAjAx3Emp6eZOSU05kXN2akBmtxtfwufSM+BgCmv5ycn+xzf0ifwh/OUk/2Ob+kT+EV1ve2WNFiMy35ucTOQ6fWJzaDh3rxCIAu3GfaPLSiKWlyTDpmmMHAFuIC21vbjpFOYhiUyfMabOdndjcu2pv/AAjd7Ibv6vESfo6dwcZjGyD15mLWwH2dpS61c9nP2ZYyr6njAFN4HikiSwabIE8jkzEL+AizMB30U62R6c068LysuX1AF4nM3cRhhUgJMU/azmIZj/s6uNaOeGFvcmaHyBGn4xwy4MeX+otNuPBYGG4rLqJYmSpomKeFj8xxjJtaObZsqswqqytnkzUN7XOVh8mEXRsNt5LxBMpGSeo7y8j4iPG+R8J4l1S+Ddiyq/JKj8IG0Bx/dGt2g2glUclps493gqj3mPQRimXb6Ud20bF5oUXLZR1OgivtrN6FCAZRlrWHgdBlHkzA/CK32o2xqMQncWCscqSlJ62AsOcSvZ7cDWTgrVDpIU2JU957eQ0B849nB+HqdO/JiyZ98IgGOV1PNfNIkmQDxTNmX05x5YPjk6lmCZTzGluOam1/AjmPCOhMO9n/AA9B+UM2aepbJ8FjCxj2eaVwfo82ZKPIGzr6849TwZTV4Z7SAEpBPpWeaBZmR1VWPUAgkRk/zlJP9jm/pE/hFe7X7oqygQzWCzZQ4uh4DqRyiDwB0NhXtBS6idLlJRTs0xlQWdTa5sTa3LjFtRRvs9bJG71zhSusqXexNwe8R06esXlACEIQAhCEAIQhACEIQAhCEAIQhAFNe0ii/R6U6ZhMfpcjKPW3GK43Y7BNiVSAwIp5djMbkeeUHqY2W/fFmm4o0onuyVVVH3gHP60XVut2dWkw6SuWzuomOepYfwgCRYbhkqmlLKkosuWo0A4eZiK7Q73sPpCVM3tXXQpL7xv58IjG/Pb56dVpKd8rzBeYRxC8LeBMRzdxuaFTK+lV5ZZbaol7Fh9pjyEASmm9omiZrPJnIv2rKfgDE92e2wpa0XppyzLcV4MPMGIbM3RYPOukvR+qTLsPSKl2iwCrwCtV5TsFveXNHBxzVhwvEJp+CWmuGjoTbPYqRiUgy5qjOAckz6yHl6eEcwVEiowutKm6TZTejC/HyIjqbY3aNa+jlVC8XHeHRhoRFa+0Ps0plSqtV76ns3I5g8L+sTrfBCeiU4JjSVNOlQpGUrdvAj3oozeDtQ9fVlUJaWjZJajny+MZmyu1Zk4XVys3e0CDnZtDaPfcls4KrEg0wXSQO0I5Zvq/HWPP+N8Xt5Ko0ZcvUki0d1O6+XRyUn1EsNVMM2uvZg8B5xO8Zx6RSy+0qJqyk6sePkOMZFdWrJlvMc2VFLE+AF45hxHEavH8QCLcqSci/VlpfifSPQM5amJe0HQy2yykmzbH3gAo8xcxsMD34YfUEBnaQ17WmDQ+ojCw/cphlPLUVJ7R7as75QTzsOkaTbTcZJMgzcOJzqL9nfMrgamx6xG1vWyON62XIrJNTTK6MPBlIPzigd8u64Up+l0iWkn84g1yMTxHgbx67kdupkqpFDUMeze4QNxRxy9YvXE8OWfJeVMAKzFKkHx0iSSnvZ92zBVqB8oIvMlngWvqw8Tz8hF2xyFTTWwzFNMwMidY2NiVvYj1WOuKSoExFccGUMPJhf8AfAHrCEIAQhCAEIQgBCEIAQhCAEIQgDlzest8fnA/bk/qJHTVAtpUsDki/KOZN8stkxqex0v2bjyCqPmDHRmyWJrUUciapuGlrr4gWPxgDnjeUO0x5lfhnlr6Xi396Va8jD0SUbK+VCw+zb4Xivt/uy7y6lK1Acj2VmHJxwvEu2E3hUeJUqUlWVWcFCFX0V7aAqesVuW5aR0xWotU14Kzw6qaTNlzJRswYW6mLM36yRMwlHfRw6MPMjURuaPYXD6NzUOwsuoLuMq+UVPvf3iriLpT0uYyUbja3aPwFvCOHx8Txp7N34h8rH8il0LWiceztNJoZqngJlx6iJFvllhsIn35ZT8Y9d1Oy7UOHy0mC0x/yjjoTwH4RpN/eMiVh3ZX701gAPAamNJ5pzckwgEDnxi8fZulDLVNzuo9LRRlot72dsWCVU6QTbtFDAdSvH4QBaG92cVwmpy8SAPjFf8As3UiXqpn17IvkNT/AK8ot3abBxVUk6Qf/wBEKjzt3fjaOcNhNpHwTEXWoVgn5uao8OBEATfbKqebWTQ+uVioXoAdIk+6qucmZK4oLML8jz/GNpMw6gxRFny3VrgaqwDde8OsYmObXUGCyCqlWmkErLUhmZuRY8heMEfHucvU2ZJw0snVvgpvaqWJO0LCXpaoQ2HU2P746eTgDzsPlHM27TBZuJ4t28wXVH7aYeQ17o/10jposACTwEbzWcsb5JQXF5+X+63rbWOmtnzelkf4Mr9QRyptrW/TMVnMl2zzci9SL5RHWGESclPKU8VloPwUCAMuEIQAhCEAIQhACEIQAhCEAIQhAFPb/wDYxp0pKyUhZpQyzbW/N8c3U2J1PSNTuI2+VL0VQ4UE5pJbQAnit/E6xeVVSrMRkdQyMCrKdQQeIMc1bzt183DZvb0+ZqUtdWFy0k8crHp0aAOjMVwqVUymlTkDy2Fip+Y8Yo7a/cJPluXw9s6cRLY5XXyPOMzYHfuFCSK8aAZRPX4Zh++LboNqqWcAZdRJa/8AfUH8LwBzoN1WMTbI8uZbh35ndH4mLS3f7k5NGVnVRE6eNQPqIfLmYslq2WBcugHUsAPnGjxnb6hpVLTKiWbC+VWDsfK0Ab2oqFlqXdgqqLknQACOW96u238oVpKG8iVdJfj1b1jZbwd7s7EQZElTKkE8Bq8zpf8AhDZvcpU1NJNnOGlOAeylsMrPbXUHheAK3AjZbOY49HUy6iUbMjX8xwI9RGHUUrS3KOpV1OUqRqDwtFm0G42fMw36RcioIzrJPNOh6MRrAF8bN7QSq2nSfJYMrAXA4q3MHoYjm3+6unxIF/zdRawmDn4MOcURshtvVYNPZchyk2mSHBHz4GL82Y3rUNYintVkuRrLmEKQfPhAFK1O6HFqdyspGZftS3sD6AxsNntxddUOGrD2KX7xLZ5hHh0joWmrJbjuOjjqrBvlHnVYvJlfnJstPvOo+ZgDB2Z2Vp6CV2VOmUcS3Fm8SYjG97bxaGkaVLcfSJoyqo4qp0LHppGDtrvwpqZclIVqJ2ut+4vmecUxh+HVmN15Iu0yY13cg5Ja9SeQA5c4A3u5PZRquvE50zSpBzsxuBn4rr1vr6R01Gi2O2Qk4dTLIki/NnPvO3Mn9wjewAhCEAIQhACEIQAhCIHtzvRWgqpFIskzJs7IcxbKiq75PEk6HTSAJ5CEIAR8vH2Kn3pYdjT1sk4e84SCoAEp8gV794zRppw1Nxa8AWxHlVUqTEZJihkYEFSLgg9YUoYIucgvlGYjgWt3reF7x6wBT20Ps7SZjM9LPaTe5EthnW/QHSwv5xVePbtcQons8lyBwmSrsp8iNefSOtYQBxr9ErW7uSpPgRMiUYFuUxGocCZL+jpoS8wjh4AXJPhpHUMfYArnYjcrT0E0Tpjmomr7pZcqqeoW51ixoQgCDYxurkT8Sl17ORlsWlWFnZfdN+Q66axNZc9W91lNuhB+UeeI/mpn3G+Riv8AdGoBqNOUr5vHGsnTcx7OdXqlPs223e7CmxMBn/JzhwmqNSOhHOKc2l3D11O16e1Uh4Fe6481OnxjpWEdjoccvQ19MxTLUyyCVIAfiNDw0j0odmcQrHISTUTWAuc1xp5taOwbRCaimxD+UwwZ/o+cHRh2fZ8CCv2uPK/Axzu+nXGytV0/RXGyfs9TXs9dM7NdCZaaueoJ4L8YufZnZWnoJIlU6ZV5k6sx6secbeEdCwhCEAIQhACEIQAhCEAavaadUpSzWokWZUgDs0ewUm4ve7KPdvzEc2bwK/EnxKS1dISXVKssS0QAqwDkodHYG7EjQ8o6nigd9A/39R+KSPX8s4gCfbB49jE6oZcRpUkyQhIZVKktcWF+0blflEe2t3yT6HFnp3WWaWXlvZG7UgoGsGzWvmPG0XBaOdNscLSp2qEmaLy5k2SrDhcZFJF/SAJhsrvGxauqpLCiCUMxwDM7N2snM9oWAPmFtGTva3m1WGVEiXTrJKzJZcmYrMb5iulnGlos+TIVFCqAqqAAoFgANAAIoP2jP6bS/wCCf2hgCxd6220/DaOVOpxLLvNVD2iswsUZ9AGGt1HOIrTb4a+sVJWG0iz5yy0adNKsJaOfeATMLDiAS2uumkZftDf1ZT/8wn7N43+5XClk4RIYAZpuaaxAAJJYgXPOwAEAQir3xYrQTkXEqOWqNyVWllgCASj52UkdPEcIuPBMalVchJ8hs0uYLg8D0II5EG4I8IiG+7C1m4ROYgZpJSapIBIswU2PK4a0az2ealmwt1JJCVDqo6AojkD/AKmY+sASLEcaxBp0xKWnl5JbZe0c+/oDoCy9eV41dftdiNIVaqkysjG3dHHnYMHaxtwBEbLE948qXNMqTKeoI0unAkcQNDcDrwjSbT7ZTJ9M8tqObKDZbzGvZbEH7I15esYMlzy5t7/b+DHdrnVPf7E/w/FUnSFnKe4y5rnS1uN/LWITN3g1NRP7KhlIw1sWBJYD6x7yhR5x5YLWZMDnHjrMQa8M1l+F4zt1NMokTXsMxmWvbWwUWF+l7xPcrI4lPW1tluurcynra2z81e01dTqfptOvZOGXPLt3SRpezN8bRi7pfeqPKV83ibY9RrNp5qOLgo34gXB8wREI3SnvVHlK+bxDlzmhN7XPkOWss878mdh+2s9a76NUrLALdmGQMDc+4feOjaDwvE4Zor7edgoASql6NcI5H4o1+RBuPUdI9Mc2zzYYjKbTZ35NhcXXLpMNhyNv/IRacrxu5t+OV+hKyOHSt+Of9Hthe2k+qruykLL7AMSWKktkXQm+YWzGwGml+EeuIbXTkxJaUCX2ZaWpJBzd8AnW9ufSPXdzgPY0/asPyk7vajUIPdHrx9R0jQ4z/Xkv78n9URV1c45pvltf89FXVqE2/LJ1tBjiUkhprgngqqOLMeAvy84ilLtBilQomyJEkS290NxPiCXW49I3+2mCPVUply7ZwQ4B55b6X5E3iGYBtvMolEipkuVXRdMjqOYsRZh5fjF81tXqm1OvK9lslNXpvS/x7Jzs7W1MxWFVKEp1IAy6qwIvcakeHGNLtVt8KeZ2MlBMm8CTfKpPuiw1Ym/ARJsLxWXUSxMlMGU/iDzBHIxWuxMvtsTZ3sSO1fUD3r2B8xE5baUzL8/ZOS2lMy/P2bv+VMYyZ+wkWte1hmtx93tb38OMZ2yO3Qq3MqYglzbEixJVre9xFwR0iWWirNpKYScXlFBlzTJL6aaswVvxiMnVh1Sba3p7Ivqx6e9olW3e0s2jWWZIQlywOcE8ACLWIjTTNvqqcwWikhyqguxRm1sL2AYBRe/Ex6b2fckfef5CJBsPRLLoZOUauodj1ZtTf5ekQ+u81QnpcEbusjnfBs8ImzGky2nDLMKgutrWbmLXNvxjMj4BH2Ni4NQigN+U7ssao5rghFlyWLWNu5OZmt5Aj8Yv+I5tpsHTYnKVKgEMhJSatg6X4gEggg2FwegiQbTDcdkVABkTpczMMwyurGx52vcesUhjYH/zGX/iyf2Qiw9h90dPhk9p8ubOmOVKd/IAASCdFA10EZ9Tu0pHxAYg3a9uGVxZxkuoyju5eg6wBLI5/wDaP/pdL17Fv146AiJ7YbtKXEpiTKntc0tcgyPlFr5tdDrcwBE/aKH+7ZH/ADK/s5kYm5refTLRrSVU1JEyTdULd1HQ94d46BgSRY2vpa+tsv2ilthsgdKhf2cyPmzW7WkxPBqIz0KTRL0nS7LMtmYWY27y9Ab25WubgY2+beZStRtSU01J8ydYOUOZERTmN2GmYlQAOlyeV9tux2emUuAuHBEycs2eF5gOmVOHMqqn1j32a3GUFJNExs9Sw90TsrIPHIBYnzvFiWiGtoh8rRW262tkp2odkWYcpW9gSovcA+fKM/eJtPL7E08tld3IzWNwqg5uI0ubCNlX7uaSa5fKyX4qhCpfqFsQPSPeTsHSpJaUssjOLGZe8zjfRiNPQCMc48s4+2tfqZpi1HQtGh2Vw4z8ImyhqWaZblqLFfjGv3e7SJTGZJnkSwTcMb2DDusp6ecT/BMEl0srs5WbLct3jmNz42jBxnYqmqWzOhRtbtLIQtf7Wlm8zrDsXKmp8paJ7VJS15S0YO1O2shJDpJmLNmupVVTvAZtLkjQRpt0o71R5Svm8SXCthqWQSVQs2tmc5yt9O7cWHna8ZGAbLSaMuZWe8y18zZvduRbQfaMWWPJWSbrXHonot2qejY11Es2W0txdXBUjz8+Y4xT+CbMNNrfo7ggIxMz7q/5tB6xdEY0nDpazHmqgExwAzcyF4RfLgWRy39FsmJW0/RkKthYaCK0xr+vJf35H6oizI0dTsjJeqFU2ftAVIs3dugsNLfvic+N2kl9NMnLDpLXszsTxmTThTOcIHOVSQbE2vyGkaHa7EaKdTN2k2U5AJl5WDPm5Zbaxucc2flVaBJwJCnMCGKkHhy8OsaNN19ICD+VNuRcW+CgxGTuPaSWiL63wktGp3To15/HL3R4ZufraNNTTmw3EiZgOS7XPVHNwwH+uEWvR0MuUuSUioo+qoCj4c4xcYwCTUrlnIG5BuDr91uIjn+WaiUnyinZalJPlH4O0tMJXamfLCWvfMPlxv4RXUqe2IYqryx3FZGF9LS5Zvc+JPKJD/sokZr9rNtfh3L288sSjB8Dk0yZZKBercWb7zcTBxkytK0kkHF5NdXCIfva9yR95/kIlOyP9Bp/8JflDaDZmVWBRNz2QkjKQvHQ30MZ+H0KyZSSkvlRQoubmw6mOk42stX9MvMNZHRkQhCNB2EIQgBCEIAQhCAK039UQm0EkEkf/YU6W+w8SPdjJC4VSKOAl/8AsYQgCUQhCAEIQgBCEIAQhCAEIQgBCEIAQhCAEIQgBCEIAQhCAEIQgD//2Q=="/>
          <p:cNvSpPr>
            <a:spLocks noChangeAspect="1" noChangeArrowheads="1"/>
          </p:cNvSpPr>
          <p:nvPr/>
        </p:nvSpPr>
        <p:spPr bwMode="auto">
          <a:xfrm>
            <a:off x="44649" y="-436439"/>
            <a:ext cx="1573857" cy="89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4291" tIns="32146" rIns="64291" bIns="3214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9"/>
          <a:stretch/>
        </p:blipFill>
        <p:spPr bwMode="auto">
          <a:xfrm>
            <a:off x="425833" y="4132214"/>
            <a:ext cx="4237137" cy="897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 descr="http://t2.gstatic.com/images?q=tbn:ANd9GcTml2yeCt12HR1d-qLpip62q7U6n-kw69S5o-npzYhFwm1BsLuCA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741" y="3375422"/>
            <a:ext cx="2893220" cy="1205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85834" y="2237536"/>
            <a:ext cx="3804525" cy="816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75"/>
          <a:stretch/>
        </p:blipFill>
        <p:spPr bwMode="auto">
          <a:xfrm>
            <a:off x="1582787" y="3005112"/>
            <a:ext cx="2584029" cy="1241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1" name="Picture 1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1652" y="1925463"/>
            <a:ext cx="2790841" cy="101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693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Fully Managed Coop</a:t>
            </a:r>
            <a:endParaRPr lang="en-US" dirty="0"/>
          </a:p>
        </p:txBody>
      </p:sp>
      <p:pic>
        <p:nvPicPr>
          <p:cNvPr id="4" name="Content Placeholder 3" descr="milesturnke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189" b="-171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24121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Fully Managed Coop</a:t>
            </a:r>
            <a:endParaRPr lang="en-US" dirty="0"/>
          </a:p>
        </p:txBody>
      </p:sp>
      <p:pic>
        <p:nvPicPr>
          <p:cNvPr id="4" name="Content Placeholder 3" descr="essentiallyameric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305" b="-223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30255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5-16 at 2.00.4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310" y="1488011"/>
            <a:ext cx="1772106" cy="1775820"/>
          </a:xfrm>
          <a:prstGeom prst="ellipse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168687" y="970626"/>
            <a:ext cx="5761002" cy="84912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dirty="0" smtClean="0">
                <a:solidFill>
                  <a:srgbClr val="8A1643"/>
                </a:solidFill>
                <a:latin typeface="+mn-lt"/>
                <a:ea typeface="+mj-ea"/>
                <a:cs typeface="Arial"/>
              </a:rPr>
              <a:t>Thank You</a:t>
            </a:r>
            <a:endParaRPr kumimoji="0" lang="en-US" sz="6000" b="1" i="0" u="none" strike="noStrike" kern="1200" cap="none" spc="0" normalizeH="0" baseline="0" noProof="0" dirty="0" smtClean="0">
              <a:ln>
                <a:noFill/>
              </a:ln>
              <a:solidFill>
                <a:srgbClr val="8A1643"/>
              </a:solidFill>
              <a:effectLst/>
              <a:uLnTx/>
              <a:uFillTx/>
              <a:latin typeface="+mn-lt"/>
              <a:ea typeface="+mj-ea"/>
              <a:cs typeface="Arial"/>
            </a:endParaRP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j-ea"/>
              <a:cs typeface="Calibri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366052" y="2096275"/>
            <a:ext cx="5649362" cy="84912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i="1" noProof="0" dirty="0" smtClean="0">
                <a:solidFill>
                  <a:srgbClr val="F8A602"/>
                </a:solidFill>
                <a:ea typeface="+mj-ea"/>
                <a:cs typeface="Arial"/>
              </a:rPr>
              <a:t>Travel Industry Information</a:t>
            </a:r>
          </a:p>
          <a:p>
            <a:pPr lvl="1">
              <a:spcBef>
                <a:spcPct val="0"/>
              </a:spcBef>
              <a:defRPr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  <a:cs typeface="Arial"/>
              </a:rPr>
              <a:t>@BrandUSA on Twitter</a:t>
            </a:r>
          </a:p>
          <a:p>
            <a:pPr lvl="1">
              <a:spcBef>
                <a:spcPct val="0"/>
              </a:spcBef>
              <a:defRPr/>
            </a:pPr>
            <a:r>
              <a:rPr lang="en-US" sz="2400" b="1" noProof="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  <a:cs typeface="Arial"/>
              </a:rPr>
              <a:t>TheBrandUSA.com</a:t>
            </a:r>
          </a:p>
          <a:p>
            <a:pPr lvl="1">
              <a:spcBef>
                <a:spcPct val="0"/>
              </a:spcBef>
              <a:defRPr/>
            </a:pPr>
            <a:endParaRPr lang="en-US" sz="1400" b="1" dirty="0">
              <a:solidFill>
                <a:schemeClr val="tx1">
                  <a:lumMod val="85000"/>
                  <a:lumOff val="15000"/>
                </a:schemeClr>
              </a:solidFill>
              <a:ea typeface="+mj-ea"/>
              <a:cs typeface="Arial"/>
            </a:endParaRPr>
          </a:p>
          <a:p>
            <a:pPr>
              <a:spcBef>
                <a:spcPct val="0"/>
              </a:spcBef>
              <a:defRPr/>
            </a:pPr>
            <a:r>
              <a:rPr lang="en-US" sz="2800" b="1" i="1" dirty="0">
                <a:solidFill>
                  <a:srgbClr val="F8A602"/>
                </a:solidFill>
                <a:cs typeface="Arial"/>
              </a:rPr>
              <a:t>C</a:t>
            </a:r>
            <a:r>
              <a:rPr lang="en-US" sz="2800" b="1" i="1" dirty="0" smtClean="0">
                <a:solidFill>
                  <a:srgbClr val="F8A602"/>
                </a:solidFill>
                <a:cs typeface="Arial"/>
              </a:rPr>
              <a:t>onsumer Information</a:t>
            </a:r>
          </a:p>
          <a:p>
            <a:pPr lvl="1">
              <a:spcBef>
                <a:spcPct val="0"/>
              </a:spcBef>
              <a:defRPr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Arial"/>
              </a:rPr>
              <a:t>@DiscoverAmerica on Twitter</a:t>
            </a:r>
          </a:p>
          <a:p>
            <a:pPr lvl="1">
              <a:spcBef>
                <a:spcPct val="0"/>
              </a:spcBef>
              <a:defRPr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Arial"/>
              </a:rPr>
              <a:t>Facebook.com/DiscoverAmerica</a:t>
            </a:r>
          </a:p>
          <a:p>
            <a:pPr lvl="1">
              <a:spcBef>
                <a:spcPct val="0"/>
              </a:spcBef>
              <a:defRPr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Arial"/>
              </a:rPr>
              <a:t>DiscoverAmerica.com </a:t>
            </a:r>
          </a:p>
          <a:p>
            <a:pPr lvl="1">
              <a:spcBef>
                <a:spcPct val="0"/>
              </a:spcBef>
              <a:defRPr/>
            </a:pP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cs typeface="Arial"/>
            </a:endParaRPr>
          </a:p>
          <a:p>
            <a:pPr lvl="2">
              <a:spcBef>
                <a:spcPct val="0"/>
              </a:spcBef>
              <a:defRPr/>
            </a:pPr>
            <a:endParaRPr lang="en-US" sz="3200" b="1" noProof="0" dirty="0" smtClean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Arial"/>
            </a:endParaRPr>
          </a:p>
          <a:p>
            <a:pPr lvl="1">
              <a:spcBef>
                <a:spcPct val="0"/>
              </a:spcBef>
              <a:defRPr/>
            </a:pPr>
            <a:endParaRPr kumimoji="0" lang="en-US" sz="3200" b="1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+mj-ea"/>
              <a:cs typeface="Arial"/>
            </a:endParaRP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58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219200" y="1470958"/>
            <a:ext cx="7142162" cy="148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Clr>
                <a:srgbClr val="8A1643"/>
              </a:buClr>
              <a:buSzPct val="120000"/>
              <a:buNone/>
            </a:pPr>
            <a:endParaRPr lang="en-US" sz="2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  <a:p>
            <a:pPr>
              <a:buClr>
                <a:srgbClr val="8A1643"/>
              </a:buClr>
              <a:buSzPct val="120000"/>
            </a:pP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pic>
        <p:nvPicPr>
          <p:cNvPr id="9" name="Picture 8" descr="CTP_Presentation_9.16.11_Page_10.jp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EF6"/>
              </a:clrFrom>
              <a:clrTo>
                <a:srgbClr val="FFFE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564" y="1535626"/>
            <a:ext cx="8327335" cy="4224542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31762" y="281334"/>
            <a:ext cx="8866464" cy="752475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dirty="0" smtClean="0">
                <a:latin typeface="+mn-lt"/>
              </a:rPr>
              <a:t>Behavioral Objectives by Cluster</a:t>
            </a:r>
            <a:endParaRPr lang="en-US" sz="4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72996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219200" y="1470958"/>
            <a:ext cx="714216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8A1643"/>
              </a:buClr>
              <a:buSzPct val="120000"/>
              <a:buFont typeface="Arial" pitchFamily="34" charset="0"/>
              <a:buChar char="•"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  <a:p>
            <a:pPr marL="342900" indent="-342900">
              <a:buClr>
                <a:srgbClr val="8A1643"/>
              </a:buClr>
              <a:buSzPct val="120000"/>
              <a:buFont typeface="Arial" pitchFamily="34" charset="0"/>
              <a:buChar char="•"/>
            </a:pPr>
            <a:endParaRPr lang="en-US" sz="2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  <a:p>
            <a:pPr>
              <a:buClr>
                <a:srgbClr val="8A1643"/>
              </a:buClr>
              <a:buSzPct val="120000"/>
            </a:pP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pic>
        <p:nvPicPr>
          <p:cNvPr id="13" name="Picture 12" descr="CTP_Presentation_9.16.11_Page_16.jp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00" y="1568639"/>
            <a:ext cx="7010400" cy="3682621"/>
          </a:xfrm>
          <a:prstGeom prst="rect">
            <a:avLst/>
          </a:prstGeom>
        </p:spPr>
      </p:pic>
      <p:pic>
        <p:nvPicPr>
          <p:cNvPr id="17" name="Picture 16" descr="CTP_Presentation_9.16.11_Page_16.jp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00" y="5257800"/>
            <a:ext cx="7467600" cy="16002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381741"/>
            <a:ext cx="8686800" cy="7524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400" dirty="0" smtClean="0">
                <a:latin typeface="+mn-lt"/>
              </a:rPr>
              <a:t>Americaphiles</a:t>
            </a:r>
            <a:r>
              <a:rPr lang="en-US" sz="4000" dirty="0" smtClean="0">
                <a:latin typeface="+mn-lt"/>
              </a:rPr>
              <a:t>                               </a:t>
            </a:r>
            <a:r>
              <a:rPr lang="en-US" sz="3100" dirty="0" smtClean="0">
                <a:latin typeface="+mn-lt"/>
              </a:rPr>
              <a:t>Strongly Represented in Key Markets</a:t>
            </a:r>
            <a:endParaRPr lang="en-US" sz="3100" dirty="0">
              <a:latin typeface="+mn-lt"/>
            </a:endParaRPr>
          </a:p>
        </p:txBody>
      </p:sp>
      <p:pic>
        <p:nvPicPr>
          <p:cNvPr id="21" name="Picture 20" descr="CTP_Presentation_9.16.11_Page_16.jp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06519" y="1568639"/>
            <a:ext cx="1382810" cy="5293499"/>
          </a:xfrm>
          <a:prstGeom prst="rect">
            <a:avLst/>
          </a:prstGeom>
        </p:spPr>
      </p:pic>
      <p:pic>
        <p:nvPicPr>
          <p:cNvPr id="23" name="Picture 22" descr="CTP_Presentation_9.16.11_Page_16.jp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568639"/>
            <a:ext cx="1083735" cy="5289361"/>
          </a:xfrm>
          <a:prstGeom prst="rect">
            <a:avLst/>
          </a:prstGeom>
        </p:spPr>
      </p:pic>
      <p:pic>
        <p:nvPicPr>
          <p:cNvPr id="24" name="Picture 23" descr="CTP_Presentation_9.16.11_Page_16.jp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7186" y="4750996"/>
            <a:ext cx="5800797" cy="1925525"/>
          </a:xfrm>
          <a:prstGeom prst="rect">
            <a:avLst/>
          </a:prstGeom>
        </p:spPr>
      </p:pic>
      <p:pic>
        <p:nvPicPr>
          <p:cNvPr id="11" name="Picture 10" descr="CTP_Presentation_9.16.11_Page_16.jpg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969" y="4215388"/>
            <a:ext cx="2153476" cy="107576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7969" y="6368745"/>
            <a:ext cx="52578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Source:        JWT Sonar Proprietary Quantitative Study (August 2011)</a:t>
            </a:r>
          </a:p>
          <a:p>
            <a:r>
              <a:rPr lang="en-US" sz="700" b="1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Population:  CIA World Factbook Data (July 2011)  </a:t>
            </a:r>
            <a:endParaRPr lang="en-US" sz="700" b="1" dirty="0">
              <a:solidFill>
                <a:schemeClr val="tx2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900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57200" y="1054409"/>
            <a:ext cx="8447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  <a:latin typeface="+mn-lt"/>
              </a:rPr>
              <a:t>Upscale Americaphiles</a:t>
            </a:r>
            <a:endParaRPr lang="en-US" sz="28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08852" y="6657943"/>
            <a:ext cx="53340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b="1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Source:        JWT Sonar and qualitative studies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97468"/>
            <a:ext cx="8686800" cy="752475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dirty="0" smtClean="0">
                <a:latin typeface="+mn-lt"/>
              </a:rPr>
              <a:t>Our International Visitor Target                              </a:t>
            </a:r>
            <a:endParaRPr lang="en-US" dirty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24586" y="1869744"/>
            <a:ext cx="4899546" cy="3592473"/>
          </a:xfrm>
          <a:prstGeom prst="roundRect">
            <a:avLst/>
          </a:prstGeom>
          <a:solidFill>
            <a:srgbClr val="EEB500"/>
          </a:solidFill>
        </p:spPr>
        <p:txBody>
          <a:bodyPr wrap="square" rtlCol="0">
            <a:spAutoFit/>
          </a:bodyPr>
          <a:lstStyle/>
          <a:p>
            <a:pPr marL="0" indent="0" algn="ctr">
              <a:lnSpc>
                <a:spcPts val="3000"/>
              </a:lnSpc>
              <a:buClr>
                <a:srgbClr val="8A1643"/>
              </a:buClr>
              <a:buSzPct val="120000"/>
              <a:buNone/>
            </a:pPr>
            <a:endParaRPr lang="en-US" sz="2400" b="1" dirty="0" smtClean="0">
              <a:solidFill>
                <a:srgbClr val="8C1643"/>
              </a:solidFill>
            </a:endParaRPr>
          </a:p>
          <a:p>
            <a:pPr marL="0" indent="0" algn="ctr">
              <a:lnSpc>
                <a:spcPts val="4000"/>
              </a:lnSpc>
              <a:buClr>
                <a:srgbClr val="8A1643"/>
              </a:buClr>
              <a:buSzPct val="120000"/>
              <a:buNone/>
            </a:pPr>
            <a:r>
              <a:rPr lang="en-US" sz="3600" b="1" dirty="0" smtClean="0">
                <a:solidFill>
                  <a:srgbClr val="5A0E2B"/>
                </a:solidFill>
              </a:rPr>
              <a:t>215 </a:t>
            </a:r>
            <a:r>
              <a:rPr lang="en-US" sz="3600" b="1" dirty="0">
                <a:solidFill>
                  <a:srgbClr val="5A0E2B"/>
                </a:solidFill>
              </a:rPr>
              <a:t>Million Across </a:t>
            </a:r>
          </a:p>
          <a:p>
            <a:pPr marL="0" indent="0" algn="ctr">
              <a:lnSpc>
                <a:spcPts val="4000"/>
              </a:lnSpc>
              <a:buClr>
                <a:srgbClr val="8A1643"/>
              </a:buClr>
              <a:buSzPct val="120000"/>
              <a:buNone/>
            </a:pPr>
            <a:r>
              <a:rPr lang="en-US" sz="3600" b="1" dirty="0">
                <a:solidFill>
                  <a:srgbClr val="5A0E2B"/>
                </a:solidFill>
              </a:rPr>
              <a:t>Our 16 Key Core Markets</a:t>
            </a:r>
          </a:p>
          <a:p>
            <a:pPr marL="0" indent="0" algn="ctr">
              <a:lnSpc>
                <a:spcPts val="4800"/>
              </a:lnSpc>
              <a:buClr>
                <a:srgbClr val="8A1643"/>
              </a:buClr>
              <a:buSzPct val="120000"/>
              <a:buNone/>
            </a:pPr>
            <a:r>
              <a:rPr lang="en-US" sz="2800" b="1" dirty="0">
                <a:solidFill>
                  <a:srgbClr val="606060"/>
                </a:solidFill>
                <a:cs typeface="Arial" pitchFamily="34" charset="0"/>
              </a:rPr>
              <a:t>(8% of those </a:t>
            </a:r>
            <a:r>
              <a:rPr lang="en-US" sz="2800" b="1" dirty="0" smtClean="0">
                <a:solidFill>
                  <a:srgbClr val="606060"/>
                </a:solidFill>
                <a:cs typeface="Arial" pitchFamily="34" charset="0"/>
              </a:rPr>
              <a:t>aged 15+)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  <a:p>
            <a:pPr marL="0" indent="0" algn="ctr">
              <a:lnSpc>
                <a:spcPts val="4800"/>
              </a:lnSpc>
              <a:buClr>
                <a:srgbClr val="8A1643"/>
              </a:buClr>
              <a:buSzPct val="120000"/>
              <a:buNone/>
            </a:pPr>
            <a:endParaRPr lang="en-US" b="1" dirty="0">
              <a:solidFill>
                <a:srgbClr val="60606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156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FA_BrandUSA Master Template">
  <a:themeElements>
    <a:clrScheme name="Brand USA Palette 1 2">
      <a:dk1>
        <a:srgbClr val="474747"/>
      </a:dk1>
      <a:lt1>
        <a:sysClr val="window" lastClr="FFFFFF"/>
      </a:lt1>
      <a:dk2>
        <a:srgbClr val="770033"/>
      </a:dk2>
      <a:lt2>
        <a:srgbClr val="FFFFFF"/>
      </a:lt2>
      <a:accent1>
        <a:srgbClr val="BE0033"/>
      </a:accent1>
      <a:accent2>
        <a:srgbClr val="FBAC11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3805</TotalTime>
  <Words>2421</Words>
  <Application>Microsoft Macintosh PowerPoint</Application>
  <PresentationFormat>On-screen Show (4:3)</PresentationFormat>
  <Paragraphs>620</Paragraphs>
  <Slides>64</Slides>
  <Notes>49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5" baseType="lpstr">
      <vt:lpstr>FA_BrandUSA Master Template</vt:lpstr>
      <vt:lpstr>Brand USA  50 States,  5 Territories,  1 United Effort</vt:lpstr>
      <vt:lpstr>PowerPoint Presentation</vt:lpstr>
      <vt:lpstr>Funding Model</vt:lpstr>
      <vt:lpstr>Roles in the Travel Industry</vt:lpstr>
      <vt:lpstr>Strong and Growing Partnerships</vt:lpstr>
      <vt:lpstr>To Seize the Moment</vt:lpstr>
      <vt:lpstr>Behavioral Objectives by Cluster</vt:lpstr>
      <vt:lpstr>Americaphiles                               Strongly Represented in Key Markets</vt:lpstr>
      <vt:lpstr>Our International Visitor Target                              </vt:lpstr>
      <vt:lpstr>Perceptual Barriers</vt:lpstr>
      <vt:lpstr>PowerPoint Presentation</vt:lpstr>
      <vt:lpstr>Uniquely USA</vt:lpstr>
      <vt:lpstr>Experience Pillars                               The USA of Awesome Possibilities</vt:lpstr>
      <vt:lpstr>PowerPoint Presentation</vt:lpstr>
      <vt:lpstr>PowerPoint Presentation</vt:lpstr>
      <vt:lpstr>TV</vt:lpstr>
      <vt:lpstr>:60 SPOT VIDEO ROLLS</vt:lpstr>
      <vt:lpstr>Print</vt:lpstr>
      <vt:lpstr>PowerPoint Presentation</vt:lpstr>
      <vt:lpstr>Out Of Home</vt:lpstr>
      <vt:lpstr>Out of Home in Canada</vt:lpstr>
      <vt:lpstr>Digital Advertising</vt:lpstr>
      <vt:lpstr>Urban Excitement</vt:lpstr>
      <vt:lpstr>Indulgence</vt:lpstr>
      <vt:lpstr>Great Outdoors</vt:lpstr>
      <vt:lpstr>Market Roll Out</vt:lpstr>
      <vt:lpstr>Market Selection Variables</vt:lpstr>
      <vt:lpstr>Launch (First 3 Months) May through July 2012</vt:lpstr>
      <vt:lpstr>Consumer Advertising           Market Launches</vt:lpstr>
      <vt:lpstr>Global Infrastructure</vt:lpstr>
      <vt:lpstr>Global Infrastructure</vt:lpstr>
      <vt:lpstr>Events &amp; Tradeshows</vt:lpstr>
      <vt:lpstr>USA Pavilions FY 2012-2013</vt:lpstr>
      <vt:lpstr>Metrics and Analytics Dashboard</vt:lpstr>
      <vt:lpstr>Research &amp; Metrics Goals</vt:lpstr>
      <vt:lpstr>How We Track Success</vt:lpstr>
      <vt:lpstr>Quantitative Research</vt:lpstr>
      <vt:lpstr>Campaign Metrics</vt:lpstr>
      <vt:lpstr>Campaign Driving Intended Results                               First 3 Months</vt:lpstr>
      <vt:lpstr>Campaign Driving Intended Results                               First 3 Months</vt:lpstr>
      <vt:lpstr>Campaign Driving Intended Results                               First 3 Months</vt:lpstr>
      <vt:lpstr>Campaign Results:  Canada</vt:lpstr>
      <vt:lpstr>Campaign Results:  Japan</vt:lpstr>
      <vt:lpstr>Campaign Results: United Kingdom</vt:lpstr>
      <vt:lpstr>Benefit from the Exponential Power                                     of the USA’s Global Campaign</vt:lpstr>
      <vt:lpstr>Partnership Opportunities</vt:lpstr>
      <vt:lpstr>Social Media Opportunities</vt:lpstr>
      <vt:lpstr>Social Media Learnings via Facebook</vt:lpstr>
      <vt:lpstr>Social Learnings via Twitter</vt:lpstr>
      <vt:lpstr>Social Opportunities</vt:lpstr>
      <vt:lpstr>Social Opportunities:</vt:lpstr>
      <vt:lpstr>Social Opportunities:                                       In-Kind Contribution</vt:lpstr>
      <vt:lpstr>Social Opportunities</vt:lpstr>
      <vt:lpstr>Social Opportunities</vt:lpstr>
      <vt:lpstr>Website</vt:lpstr>
      <vt:lpstr>In-Kind Logo Inclusion</vt:lpstr>
      <vt:lpstr>Website with Logo Example</vt:lpstr>
      <vt:lpstr>Website with Logo Example</vt:lpstr>
      <vt:lpstr>Brochure with Logo Example</vt:lpstr>
      <vt:lpstr>In-Kind Research</vt:lpstr>
      <vt:lpstr>  Fully Managed Coops </vt:lpstr>
      <vt:lpstr>Fully Managed Coop</vt:lpstr>
      <vt:lpstr>Fully Managed Coop</vt:lpstr>
      <vt:lpstr>PowerPoint Presentation</vt:lpstr>
    </vt:vector>
  </TitlesOfParts>
  <Company>joey spector design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Joey Spector</dc:creator>
  <cp:lastModifiedBy>Keri  Hanson</cp:lastModifiedBy>
  <cp:revision>340</cp:revision>
  <dcterms:created xsi:type="dcterms:W3CDTF">2012-03-12T22:57:54Z</dcterms:created>
  <dcterms:modified xsi:type="dcterms:W3CDTF">2012-10-23T14:47:10Z</dcterms:modified>
</cp:coreProperties>
</file>