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97" r:id="rId23"/>
    <p:sldId id="298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96" r:id="rId32"/>
    <p:sldId id="299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FF0FDB-E718-4C9E-AB90-F7E3015D666A}" type="datetimeFigureOut">
              <a:rPr lang="en-US"/>
              <a:pPr/>
              <a:t>12/21/2014</a:t>
            </a:fld>
            <a:endParaRPr lang="en-US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D10296-D897-4BC4-BA1C-07BB284386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03" name="Shape 3"/>
          <p:cNvSpPr txBox="1">
            <a:spLocks noGrp="1"/>
          </p:cNvSpPr>
          <p:nvPr/>
        </p:nvSpPr>
        <p:spPr bwMode="auto">
          <a:xfrm>
            <a:off x="3886200" y="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/>
            <a:endParaRPr lang="en-US"/>
          </a:p>
        </p:txBody>
      </p:sp>
      <p:sp>
        <p:nvSpPr>
          <p:cNvPr id="2560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4213" y="4416425"/>
            <a:ext cx="5489575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  <p:sp>
        <p:nvSpPr>
          <p:cNvPr id="25606" name="Shape 6"/>
          <p:cNvSpPr txBox="1">
            <a:spLocks noGrp="1"/>
          </p:cNvSpPr>
          <p:nvPr/>
        </p:nvSpPr>
        <p:spPr bwMode="auto">
          <a:xfrm>
            <a:off x="0" y="8828088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endParaRPr lang="en-US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6200" y="8828088"/>
            <a:ext cx="2970213" cy="466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lvl1pPr indent="-88900">
              <a:buClr>
                <a:srgbClr val="000000"/>
              </a:buClr>
              <a:buFont typeface="Arial" charset="0"/>
              <a:buChar char="●"/>
              <a:defRPr/>
            </a:lvl1pPr>
            <a:lvl2pPr lvl="1" indent="-88900">
              <a:buClr>
                <a:srgbClr val="000000"/>
              </a:buClr>
              <a:buFont typeface="Courier New" pitchFamily="49" charset="0"/>
              <a:buChar char="o"/>
              <a:defRPr/>
            </a:lvl2pPr>
            <a:lvl3pPr lvl="2" indent="-88900">
              <a:buClr>
                <a:srgbClr val="000000"/>
              </a:buClr>
              <a:buFont typeface="Wingdings" pitchFamily="2" charset="2"/>
              <a:buChar char="§"/>
              <a:defRPr/>
            </a:lvl3pPr>
            <a:lvl4pPr lvl="3" indent="-88900">
              <a:buClr>
                <a:srgbClr val="000000"/>
              </a:buClr>
              <a:buFont typeface="Arial" charset="0"/>
              <a:buChar char="●"/>
              <a:defRPr/>
            </a:lvl4pPr>
            <a:lvl5pPr lvl="4" indent="-88900">
              <a:buClr>
                <a:srgbClr val="000000"/>
              </a:buClr>
              <a:buFont typeface="Wingdings" pitchFamily="2" charset="2"/>
              <a:buChar char="§"/>
              <a:defRPr/>
            </a:lvl5pPr>
          </a:lstStyle>
          <a:p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3"/>
            <a:endParaRPr lang="en-US"/>
          </a:p>
          <a:p>
            <a:pPr lvl="4">
              <a:buFont typeface="Courier New" pitchFamily="49" charset="0"/>
              <a:buChar char="o"/>
            </a:pPr>
            <a:endParaRPr lang="en-US"/>
          </a:p>
          <a:p>
            <a:pPr lvl="4"/>
            <a:endParaRPr lang="en-US"/>
          </a:p>
          <a:p>
            <a:pPr lvl="4">
              <a:buFont typeface="Arial" charset="0"/>
              <a:buChar char="●"/>
            </a:pPr>
            <a:endParaRPr lang="en-US"/>
          </a:p>
          <a:p>
            <a:pPr lvl="4">
              <a:buFont typeface="Courier New" pitchFamily="49" charset="0"/>
              <a:buChar char="o"/>
            </a:pPr>
            <a:endParaRPr lang="en-US"/>
          </a:p>
          <a:p>
            <a:pPr lvl="4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sr/disease/ebola/situation-reports/e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dc.gov/vhf/ebola/outbreaks/2014-west-africa/index.html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sr/disease/ebola/situation-reports/e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hf/ebola/outbreaks/2014-west-africa/index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55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28674" name="Shape 5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hape 57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22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47106" name="Shape 1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hape 124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29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49154" name="Shape 1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hape 131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36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51202" name="Shape 1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hape 138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43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53250" name="Shape 14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Highest risk groups may come in contact with the blood or body fluids of sick patients. A wet Ebola patient is one who is advanced in illness status and is producing copious body fluids (vomiting/diarrhea) and poses a high risk of transmission to caregivers.</a:t>
            </a:r>
          </a:p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 </a:t>
            </a:r>
          </a:p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A dry Ebola patient is early in disease evolution and presents less risk of transmission to contacts and caregivers as there is less infected body fluid exiting the patient.</a:t>
            </a:r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53251" name="Shape 145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151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55298" name="Shape 1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Find everyone who comes in direct contact with a sick Ebola patient and evaluate exposure</a:t>
            </a:r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Those exposed are monitored twice a day for temperature and watched for symptoms for 21 days from exposure</a:t>
            </a:r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If fever or other symptoms develop, contact is </a:t>
            </a:r>
            <a:r>
              <a:rPr lang="en-US" sz="1800" b="1" smtClean="0"/>
              <a:t>immediately isolated</a:t>
            </a:r>
            <a:r>
              <a:rPr lang="en-US" sz="1800" smtClean="0"/>
              <a:t>, tested, and given care</a:t>
            </a:r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Cycle starts again with new patient’s contacts</a:t>
            </a:r>
          </a:p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55299" name="Shape 153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159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57346" name="Shape 1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http://www.cdc.gov/vhf/ebola/outbreaks/history/distribution-map.html</a:t>
            </a:r>
          </a:p>
          <a:p>
            <a:pPr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61000"/>
            </a:pPr>
            <a:r>
              <a:rPr lang="en-US" sz="1800" smtClean="0"/>
              <a:t>Note: </a:t>
            </a:r>
            <a:r>
              <a:rPr lang="en-US" sz="1800" smtClean="0">
                <a:solidFill>
                  <a:srgbClr val="000000"/>
                </a:solidFill>
              </a:rPr>
              <a:t>data in last bullet are combined from 10 outbreaks.</a:t>
            </a:r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57347" name="Shape 161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167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59394" name="Shape 16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* Case counts and deaths are as of Nov 19, 2014. Sources: </a:t>
            </a:r>
            <a:r>
              <a:rPr lang="en-US" sz="1800" u="sng" smtClean="0">
                <a:solidFill>
                  <a:schemeClr val="hlink"/>
                </a:solidFill>
                <a:hlinkClick r:id="rId3"/>
              </a:rPr>
              <a:t>http://www.who.int/csr/disease/ebola/situation-reports/en/</a:t>
            </a:r>
            <a:r>
              <a:rPr lang="en-US" sz="1800" smtClean="0"/>
              <a:t> and </a:t>
            </a:r>
            <a:r>
              <a:rPr lang="en-US" sz="1800" u="sng" smtClean="0">
                <a:solidFill>
                  <a:schemeClr val="hlink"/>
                </a:solidFill>
                <a:hlinkClick r:id="rId4"/>
              </a:rPr>
              <a:t>http://www.cdc.gov/vhf/ebola/outbreaks/2014-west-africa/index.html</a:t>
            </a:r>
            <a:r>
              <a:rPr lang="en-US" sz="1800" smtClean="0"/>
              <a:t> </a:t>
            </a:r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59395" name="Shape 169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174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61442" name="Shape 1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Source: http://graphics.wsj.com/ebola-crisis/</a:t>
            </a:r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61443" name="Shape 176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181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63490" name="Shape 1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Source: </a:t>
            </a:r>
            <a:r>
              <a:rPr lang="en-US" sz="1800" u="sng" smtClean="0">
                <a:solidFill>
                  <a:schemeClr val="hlink"/>
                </a:solidFill>
                <a:hlinkClick r:id="rId3"/>
              </a:rPr>
              <a:t>http://www.who.int/csr/disease/ebola/situation-reports/en/</a:t>
            </a:r>
          </a:p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* Estimates have varied.</a:t>
            </a:r>
          </a:p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63491" name="Shape 183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195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65538" name="Shape 19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SzPct val="61000"/>
            </a:pPr>
            <a:r>
              <a:rPr lang="en-US" sz="1800" smtClean="0">
                <a:solidFill>
                  <a:srgbClr val="000000"/>
                </a:solidFill>
              </a:rPr>
              <a:t>*As of 12/16/14. Source:</a:t>
            </a:r>
            <a:r>
              <a:rPr lang="en-US" sz="1800" smtClean="0">
                <a:solidFill>
                  <a:srgbClr val="000000"/>
                </a:solidFill>
                <a:hlinkClick r:id="rId3"/>
              </a:rPr>
              <a:t> </a:t>
            </a:r>
            <a:r>
              <a:rPr lang="en-US" sz="1800" u="sng" smtClean="0">
                <a:solidFill>
                  <a:schemeClr val="hlink"/>
                </a:solidFill>
                <a:hlinkClick r:id="rId3"/>
              </a:rPr>
              <a:t>http://www.cdc.gov/vhf/ebola/outbreaks/2014-west-africa/index.html</a:t>
            </a:r>
            <a:r>
              <a:rPr lang="en-US" sz="1800" smtClean="0">
                <a:solidFill>
                  <a:srgbClr val="000000"/>
                </a:solidFill>
              </a:rPr>
              <a:t>  and media reports.</a:t>
            </a:r>
          </a:p>
        </p:txBody>
      </p:sp>
      <p:sp>
        <p:nvSpPr>
          <p:cNvPr id="65539" name="Shape 197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62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30722" name="Shape 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hape 64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203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67586" name="Shape 2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hape 205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210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71682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hape 212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217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73730" name="Shape 2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hape 219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224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75778" name="Shape 2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hape 226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231"/>
          <p:cNvSpPr>
            <a:spLocks noGrp="1" noRot="1" noChangeAspect="1"/>
          </p:cNvSpPr>
          <p:nvPr>
            <p:ph type="sldImg" idx="2"/>
          </p:nvPr>
        </p:nvSpPr>
        <p:spPr>
          <a:noFill/>
          <a:ln w="9525">
            <a:round/>
          </a:ln>
        </p:spPr>
      </p:sp>
      <p:sp>
        <p:nvSpPr>
          <p:cNvPr id="77826" name="Shape 23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12"/>
          </p:nvPr>
        </p:nvSpPr>
        <p:spPr>
          <a:xfrm>
            <a:off x="3886200" y="8828086"/>
            <a:ext cx="2970300" cy="466799"/>
          </a:xfrm>
        </p:spPr>
        <p:txBody>
          <a:bodyPr/>
          <a:lstStyle/>
          <a:p>
            <a:pPr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3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4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5"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6"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7"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8"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238"/>
          <p:cNvSpPr>
            <a:spLocks noGrp="1" noRot="1" noChangeAspect="1"/>
          </p:cNvSpPr>
          <p:nvPr>
            <p:ph type="sldImg" idx="2"/>
          </p:nvPr>
        </p:nvSpPr>
        <p:spPr>
          <a:noFill/>
          <a:ln w="9525">
            <a:round/>
          </a:ln>
        </p:spPr>
      </p:sp>
      <p:sp>
        <p:nvSpPr>
          <p:cNvPr id="79874" name="Shape 23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0" name="Shape 240"/>
          <p:cNvSpPr>
            <a:spLocks noGrp="1"/>
          </p:cNvSpPr>
          <p:nvPr>
            <p:ph type="sldNum" sz="quarter" idx="12"/>
          </p:nvPr>
        </p:nvSpPr>
        <p:spPr>
          <a:xfrm>
            <a:off x="3886200" y="8828086"/>
            <a:ext cx="2970300" cy="466799"/>
          </a:xfrm>
        </p:spPr>
        <p:txBody>
          <a:bodyPr/>
          <a:lstStyle/>
          <a:p>
            <a:pPr indent="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3" indent="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4" indent="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5"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6"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7"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8"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245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81922" name="Shape 2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3" name="Shape 247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260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83970" name="Shape 26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Shape 262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260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86018" name="Shape 26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Shape 262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88066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8067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5425A2-7CE5-41A7-A975-29866C374A60}" type="slidenum">
              <a:rPr lang="en-US" sz="1200"/>
              <a:pPr algn="r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69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32770" name="Shape 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US case fatality rate: 2/10 = 0.20.</a:t>
            </a:r>
            <a:r>
              <a:rPr lang="en-US" sz="1800" smtClean="0">
                <a:solidFill>
                  <a:srgbClr val="000000"/>
                </a:solidFill>
              </a:rPr>
              <a:t> This number includes all cases of Ebola treated in the US. </a:t>
            </a:r>
          </a:p>
          <a:p>
            <a:pPr>
              <a:spcBef>
                <a:spcPct val="0"/>
              </a:spcBef>
              <a:buSzPct val="25000"/>
            </a:pPr>
            <a:r>
              <a:rPr lang="en-US" sz="1800" smtClean="0">
                <a:solidFill>
                  <a:srgbClr val="000000"/>
                </a:solidFill>
              </a:rPr>
              <a:t>Case fatality rate in Liberia, Guinea, and Sierra Leone in hospitalized patients is 61%.</a:t>
            </a:r>
          </a:p>
          <a:p>
            <a:pPr>
              <a:spcBef>
                <a:spcPct val="0"/>
              </a:spcBef>
              <a:buSzPct val="25000"/>
            </a:pPr>
            <a:r>
              <a:rPr lang="en-US" sz="1800" smtClean="0">
                <a:solidFill>
                  <a:srgbClr val="000000"/>
                </a:solidFill>
              </a:rPr>
              <a:t>Last updated 12/10/14</a:t>
            </a:r>
          </a:p>
        </p:txBody>
      </p:sp>
      <p:sp>
        <p:nvSpPr>
          <p:cNvPr id="32771" name="Shape 71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276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90114" name="Shape 2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Shape 278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283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92162" name="Shape 2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Shape 285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hape 290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94210" name="Shape 2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1" name="Shape 292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hape 298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96258" name="Shape 2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6259" name="Shape 300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hape 305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98306" name="Shape 30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8307" name="Shape 307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hape 319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100354" name="Shape 32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0355" name="Shape 321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hape 326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102402" name="Shape 3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03" name="Shape 328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hape 333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104450" name="Shape 3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1" name="Shape 335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hape 341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106498" name="Shape 34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499" name="Shape 343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77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34818" name="Shape 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Source: HEALTH WEBSITE, http://health.ri.gov/diseases/viralhemorrhagicfever/?parm=139 </a:t>
            </a:r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34819" name="Shape 79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84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36866" name="Shape 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hape 86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92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38914" name="Shape 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en-US" sz="1800" smtClean="0"/>
              <a:t>Source: http://www.cdc.gov/vhf/ebola/transmission/index.html</a:t>
            </a:r>
          </a:p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38915" name="Shape 94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99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40962" name="Shape 10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hape 101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06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43010" name="Shape 10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hape 108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13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45058" name="Shape 1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175" tIns="46575" rIns="93175" bIns="46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hape 115"/>
          <p:cNvSpPr txBox="1">
            <a:spLocks noChangeArrowheads="1"/>
          </p:cNvSpPr>
          <p:nvPr/>
        </p:nvSpPr>
        <p:spPr bwMode="auto">
          <a:xfrm>
            <a:off x="3886200" y="8828088"/>
            <a:ext cx="2970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75" rIns="93175" bIns="46575" anchor="b"/>
          <a:lstStyle/>
          <a:p>
            <a:pPr algn="r"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000" b="1">
                <a:latin typeface="Georgia" pitchFamily="18" charset="0"/>
                <a:sym typeface="Georgia" pitchFamily="18" charset="0"/>
              </a:rPr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le and Diagram or Organization Char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7543800" cy="1371599"/>
          </a:xfrm>
          <a:prstGeom prst="rect">
            <a:avLst/>
          </a:prstGeom>
          <a:solidFill>
            <a:srgbClr val="005ABE"/>
          </a:solidFill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solidFill>
            <a:srgbClr val="005ABE"/>
          </a:solidFill>
          <a:ln>
            <a:noFill/>
          </a:ln>
        </p:spPr>
        <p:txBody>
          <a:bodyPr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568CA4BA-8B53-4F5F-9247-D96950C5A67A}" type="datetimeFigureOut">
              <a:rPr lang="en-US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13E2FEAF-8761-4014-A034-82ED7BA61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DA9E21EE-09F7-4E34-ACE9-5FB8D8AE4C1D}" type="datetimeFigureOut">
              <a:rPr lang="en-US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BB1909A6-2AF9-4131-97B0-98E7956E5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B2EB672D-4C1A-4A4D-B291-24404BFD3C2C}" type="datetimeFigureOut">
              <a:rPr lang="en-US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9AE5A72C-5B3A-4A2D-914C-AF53CAE34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51518BAE-EC53-46D3-A0E7-866E6E1FDCDA}" type="datetimeFigureOut">
              <a:rPr lang="en-US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AA69CAEA-8B76-4130-99BE-29109C9D9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02479D80-9D1F-4BB2-8571-58E27060B780}" type="datetimeFigureOut">
              <a:rPr lang="en-US"/>
              <a:pPr/>
              <a:t>12/21/2014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04428ED3-33CD-401A-8602-E10F563B1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7C9EF0B1-FAC7-409F-A1B5-0CA6D7D4AB33}" type="datetimeFigureOut">
              <a:rPr lang="en-US"/>
              <a:pPr/>
              <a:t>12/21/2014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A45F3FAA-C5B8-43C3-9357-F2CEEF034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65953B43-DF8B-4617-9D92-EEF3E60C6E9B}" type="datetimeFigureOut">
              <a:rPr lang="en-US"/>
              <a:pPr/>
              <a:t>12/21/2014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8302124F-E35D-44FC-8D38-7B816E876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76CF1CA2-DD2F-4BA1-A575-DDD1B54DED88}" type="datetimeFigureOut">
              <a:rPr lang="en-US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B7A43FC1-2316-4E2F-BE1F-BBCDEBF333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5489575" y="892174"/>
            <a:ext cx="3860799" cy="2076449"/>
          </a:xfrm>
          <a:prstGeom prst="rect">
            <a:avLst/>
          </a:prstGeom>
          <a:solidFill>
            <a:srgbClr val="005ABE"/>
          </a:solidFill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1260475" y="-1108075"/>
            <a:ext cx="3860799" cy="6076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228600" algn="l" rtl="0">
              <a:spcBef>
                <a:spcPts val="40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40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40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40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D34514EE-09A2-48D9-B070-6F7310032E61}" type="datetimeFigureOut">
              <a:rPr lang="en-US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C6954BA3-6A0C-4896-A1C6-65686F74B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2146BC88-DC2C-47A7-B27D-BE674FEC29EA}" type="datetimeFigureOut">
              <a:rPr lang="en-US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BF851F74-378B-4D92-9F5E-B8BAAF0EC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EB7DD103-BA0D-45F7-B510-6780A56A0C45}" type="datetimeFigureOut">
              <a:rPr lang="en-US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B97E59AF-4F5B-4E0D-BA17-CA0A71F45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712787" y="0"/>
            <a:ext cx="6450011" cy="1371599"/>
          </a:xfrm>
          <a:prstGeom prst="rect">
            <a:avLst/>
          </a:prstGeom>
          <a:solidFill>
            <a:srgbClr val="005ABE"/>
          </a:solidFill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3545681" y="-1031081"/>
            <a:ext cx="2052636" cy="777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228600" algn="l" rtl="0">
              <a:spcBef>
                <a:spcPts val="40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40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40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40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solidFill>
            <a:srgbClr val="005ABE"/>
          </a:solidFill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12787" y="0"/>
            <a:ext cx="6450011" cy="1371599"/>
          </a:xfrm>
          <a:prstGeom prst="rect">
            <a:avLst/>
          </a:prstGeom>
          <a:solidFill>
            <a:srgbClr val="005ABE"/>
          </a:solidFill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05ABE"/>
          </a:solidFill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12787" y="0"/>
            <a:ext cx="6450011" cy="1371599"/>
          </a:xfrm>
          <a:prstGeom prst="rect">
            <a:avLst/>
          </a:prstGeom>
          <a:solidFill>
            <a:srgbClr val="005ABE"/>
          </a:solidFill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809999" cy="20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828800"/>
            <a:ext cx="3809999" cy="20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solidFill>
            <a:srgbClr val="005ABE"/>
          </a:solidFill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13231" y="0"/>
            <a:ext cx="6373367" cy="1371599"/>
          </a:xfrm>
          <a:prstGeom prst="rect">
            <a:avLst/>
          </a:prstGeom>
          <a:solidFill>
            <a:srgbClr val="005ABE"/>
          </a:solidFill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24222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ape 9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hape 10"/>
          <p:cNvSpPr txBox="1">
            <a:spLocks noGrp="1"/>
          </p:cNvSpPr>
          <p:nvPr>
            <p:ph type="title"/>
          </p:nvPr>
        </p:nvSpPr>
        <p:spPr bwMode="auto">
          <a:xfrm>
            <a:off x="712788" y="0"/>
            <a:ext cx="6450012" cy="1371600"/>
          </a:xfrm>
          <a:prstGeom prst="rect">
            <a:avLst/>
          </a:prstGeom>
          <a:solidFill>
            <a:srgbClr val="005ABE"/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685800" y="1828800"/>
            <a:ext cx="7772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9" name="Shape 12"/>
          <p:cNvSpPr txBox="1">
            <a:spLocks noGrp="1"/>
          </p:cNvSpPr>
          <p:nvPr/>
        </p:nvSpPr>
        <p:spPr bwMode="auto">
          <a:xfrm>
            <a:off x="685800" y="6338888"/>
            <a:ext cx="777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  <a:sym typeface="Arial"/>
              </a:defRPr>
            </a:lvl1pPr>
          </a:lstStyle>
          <a:p>
            <a:pPr>
              <a:defRPr/>
            </a:pPr>
            <a:fld id="{A3F0601B-9EFA-4767-B5EA-228878E37E45}" type="datetimeFigureOut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  <a:sym typeface="Arial"/>
              </a:defRPr>
            </a:lvl1pPr>
          </a:lstStyle>
          <a:p>
            <a:pPr>
              <a:defRPr/>
            </a:pPr>
            <a:fld id="{380241B3-5ED0-42DE-AAAF-F3D6E1B25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52"/>
          <p:cNvSpPr txBox="1">
            <a:spLocks noGrp="1"/>
          </p:cNvSpPr>
          <p:nvPr>
            <p:ph type="subTitle" idx="1"/>
          </p:nvPr>
        </p:nvSpPr>
        <p:spPr>
          <a:xfrm>
            <a:off x="609600" y="4343400"/>
            <a:ext cx="6553200" cy="1485900"/>
          </a:xfrm>
        </p:spPr>
        <p:txBody>
          <a:bodyPr lIns="0" tIns="0" rIns="0" bIns="228600"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400" b="1" smtClean="0">
                <a:latin typeface="Calibri" pitchFamily="34" charset="0"/>
                <a:cs typeface="Arial" charset="0"/>
                <a:sym typeface="Calibri" pitchFamily="34" charset="0"/>
              </a:rPr>
              <a:t>Michael Fine, MD </a:t>
            </a:r>
          </a:p>
          <a:p>
            <a:pPr algn="l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400" smtClean="0">
                <a:latin typeface="Calibri" pitchFamily="34" charset="0"/>
                <a:cs typeface="Arial" charset="0"/>
                <a:sym typeface="Calibri" pitchFamily="34" charset="0"/>
              </a:rPr>
              <a:t>Rhode Island Department of Health</a:t>
            </a:r>
          </a:p>
          <a:p>
            <a:pPr algn="l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400" smtClean="0">
                <a:latin typeface="Calibri" pitchFamily="34" charset="0"/>
                <a:cs typeface="Arial" charset="0"/>
                <a:sym typeface="Calibri" pitchFamily="34" charset="0"/>
              </a:rPr>
              <a:t>Last updated: December 16, 2014</a:t>
            </a:r>
          </a:p>
        </p:txBody>
      </p:sp>
      <p:sp>
        <p:nvSpPr>
          <p:cNvPr id="27650" name="Shape 53"/>
          <p:cNvSpPr txBox="1">
            <a:spLocks noChangeArrowheads="1"/>
          </p:cNvSpPr>
          <p:nvPr/>
        </p:nvSpPr>
        <p:spPr bwMode="auto">
          <a:xfrm>
            <a:off x="533400" y="2049463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49B2"/>
              </a:buClr>
              <a:buSzPct val="25000"/>
              <a:buFont typeface="Calibri" pitchFamily="34" charset="0"/>
              <a:buNone/>
            </a:pPr>
            <a:r>
              <a:rPr lang="en-US" sz="4000" b="1">
                <a:solidFill>
                  <a:srgbClr val="0049B2"/>
                </a:solidFill>
                <a:latin typeface="Calibri" pitchFamily="34" charset="0"/>
                <a:sym typeface="Calibri" pitchFamily="34" charset="0"/>
              </a:rPr>
              <a:t>Ebola and Rhode Island:</a:t>
            </a:r>
          </a:p>
          <a:p>
            <a:pPr>
              <a:buClr>
                <a:srgbClr val="0049B2"/>
              </a:buClr>
              <a:buSzPct val="25000"/>
              <a:buFont typeface="Calibri" pitchFamily="34" charset="0"/>
              <a:buNone/>
            </a:pPr>
            <a:r>
              <a:rPr lang="en-US" sz="4000" b="1">
                <a:solidFill>
                  <a:srgbClr val="0049B2"/>
                </a:solidFill>
                <a:latin typeface="Calibri" pitchFamily="34" charset="0"/>
                <a:sym typeface="Calibri" pitchFamily="34" charset="0"/>
              </a:rPr>
              <a:t>Calm, Thoughtful, Vigilant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17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7015163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Ebola: Symptoms</a:t>
            </a:r>
          </a:p>
        </p:txBody>
      </p:sp>
      <p:sp>
        <p:nvSpPr>
          <p:cNvPr id="46082" name="Shape 118"/>
          <p:cNvSpPr txBox="1">
            <a:spLocks noGrp="1"/>
          </p:cNvSpPr>
          <p:nvPr>
            <p:ph type="body" idx="1"/>
          </p:nvPr>
        </p:nvSpPr>
        <p:spPr>
          <a:xfrm>
            <a:off x="533400" y="1447800"/>
            <a:ext cx="8305800" cy="4256088"/>
          </a:xfrm>
        </p:spPr>
        <p:txBody>
          <a:bodyPr lIns="0" tIns="0" rIns="0" bIns="2286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400" smtClean="0">
                <a:latin typeface="Calibri" pitchFamily="34" charset="0"/>
                <a:cs typeface="Arial" charset="0"/>
                <a:sym typeface="Calibri" pitchFamily="34" charset="0"/>
              </a:rPr>
              <a:t>Symptoms usually begin </a:t>
            </a:r>
            <a:r>
              <a:rPr lang="en-US" sz="2400" b="1" u="sng" smtClean="0">
                <a:latin typeface="Calibri" pitchFamily="34" charset="0"/>
                <a:cs typeface="Arial" charset="0"/>
                <a:sym typeface="Calibri" pitchFamily="34" charset="0"/>
              </a:rPr>
              <a:t>2 to 21 days </a:t>
            </a:r>
            <a:r>
              <a:rPr lang="en-US" sz="2400" smtClean="0">
                <a:latin typeface="Calibri" pitchFamily="34" charset="0"/>
                <a:cs typeface="Arial" charset="0"/>
                <a:sym typeface="Calibri" pitchFamily="34" charset="0"/>
              </a:rPr>
              <a:t>after exposure:</a:t>
            </a:r>
          </a:p>
          <a:p>
            <a:pPr marL="742950" lvl="1" indent="-285750" eaLnBrk="1" hangingPunct="1">
              <a:spcBef>
                <a:spcPts val="438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200" smtClean="0">
                <a:latin typeface="Calibri" pitchFamily="34" charset="0"/>
                <a:cs typeface="Arial" charset="0"/>
                <a:sym typeface="Calibri" pitchFamily="34" charset="0"/>
              </a:rPr>
              <a:t>Fever</a:t>
            </a:r>
          </a:p>
          <a:p>
            <a:pPr marL="742950" lvl="1" indent="-285750" eaLnBrk="1" hangingPunct="1">
              <a:spcBef>
                <a:spcPts val="438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200" smtClean="0">
                <a:latin typeface="Calibri" pitchFamily="34" charset="0"/>
                <a:cs typeface="Arial" charset="0"/>
                <a:sym typeface="Calibri" pitchFamily="34" charset="0"/>
              </a:rPr>
              <a:t>Severe headache</a:t>
            </a:r>
          </a:p>
          <a:p>
            <a:pPr marL="742950" lvl="1" indent="-285750" eaLnBrk="1" hangingPunct="1">
              <a:spcBef>
                <a:spcPts val="438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200" smtClean="0">
                <a:latin typeface="Calibri" pitchFamily="34" charset="0"/>
                <a:cs typeface="Arial" charset="0"/>
                <a:sym typeface="Calibri" pitchFamily="34" charset="0"/>
              </a:rPr>
              <a:t>Muscle pain</a:t>
            </a:r>
          </a:p>
          <a:p>
            <a:pPr marL="742950" lvl="1" indent="-285750" eaLnBrk="1" hangingPunct="1">
              <a:spcBef>
                <a:spcPts val="438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200" smtClean="0">
                <a:latin typeface="Calibri" pitchFamily="34" charset="0"/>
                <a:cs typeface="Arial" charset="0"/>
                <a:sym typeface="Calibri" pitchFamily="34" charset="0"/>
              </a:rPr>
              <a:t>Weakness</a:t>
            </a:r>
          </a:p>
          <a:p>
            <a:pPr marL="742950" lvl="1" indent="-285750" eaLnBrk="1" hangingPunct="1">
              <a:spcBef>
                <a:spcPts val="438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200" smtClean="0">
                <a:latin typeface="Calibri" pitchFamily="34" charset="0"/>
                <a:cs typeface="Arial" charset="0"/>
                <a:sym typeface="Calibri" pitchFamily="34" charset="0"/>
              </a:rPr>
              <a:t>Diarrhea</a:t>
            </a:r>
          </a:p>
          <a:p>
            <a:pPr marL="742950" lvl="1" indent="-285750" eaLnBrk="1" hangingPunct="1">
              <a:spcBef>
                <a:spcPts val="438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200" smtClean="0">
                <a:latin typeface="Calibri" pitchFamily="34" charset="0"/>
                <a:cs typeface="Arial" charset="0"/>
                <a:sym typeface="Calibri" pitchFamily="34" charset="0"/>
              </a:rPr>
              <a:t>Vomiting</a:t>
            </a:r>
          </a:p>
          <a:p>
            <a:pPr marL="742950" lvl="1" indent="-285750" eaLnBrk="1" hangingPunct="1">
              <a:spcBef>
                <a:spcPts val="438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200" smtClean="0">
                <a:latin typeface="Calibri" pitchFamily="34" charset="0"/>
                <a:cs typeface="Arial" charset="0"/>
                <a:sym typeface="Calibri" pitchFamily="34" charset="0"/>
              </a:rPr>
              <a:t>Abdominal pain</a:t>
            </a:r>
          </a:p>
          <a:p>
            <a:pPr marL="742950" lvl="1" indent="-285750" eaLnBrk="1" hangingPunct="1">
              <a:spcBef>
                <a:spcPts val="438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200" smtClean="0">
                <a:latin typeface="Calibri" pitchFamily="34" charset="0"/>
                <a:cs typeface="Arial" charset="0"/>
                <a:sym typeface="Calibri" pitchFamily="34" charset="0"/>
              </a:rPr>
              <a:t>Lack of appetite</a:t>
            </a:r>
          </a:p>
          <a:p>
            <a:pPr marL="742950" lvl="1" indent="-285750" eaLnBrk="1" hangingPunct="1">
              <a:spcBef>
                <a:spcPts val="438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200" smtClean="0">
                <a:latin typeface="Calibri" pitchFamily="34" charset="0"/>
                <a:cs typeface="Arial" charset="0"/>
                <a:sym typeface="Calibri" pitchFamily="34" charset="0"/>
              </a:rPr>
              <a:t>Unexplained bleeding or bruising</a:t>
            </a:r>
          </a:p>
          <a:p>
            <a:pPr eaLnBrk="1" hangingPunct="1">
              <a:spcBef>
                <a:spcPts val="438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z="2200" smtClean="0">
                <a:latin typeface="Calibri" pitchFamily="34" charset="0"/>
                <a:cs typeface="Arial" charset="0"/>
                <a:sym typeface="Calibri" pitchFamily="34" charset="0"/>
              </a:rPr>
              <a:t>(very similar to symptoms of the flu)</a:t>
            </a:r>
          </a:p>
        </p:txBody>
      </p:sp>
      <p:sp>
        <p:nvSpPr>
          <p:cNvPr id="46083" name="Shape 119"/>
          <p:cNvSpPr txBox="1">
            <a:spLocks noChangeArrowheads="1"/>
          </p:cNvSpPr>
          <p:nvPr/>
        </p:nvSpPr>
        <p:spPr bwMode="auto">
          <a:xfrm>
            <a:off x="381000" y="5943600"/>
            <a:ext cx="8534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600" b="1">
                <a:latin typeface="Calibri" pitchFamily="34" charset="0"/>
                <a:sym typeface="Calibri" pitchFamily="34" charset="0"/>
              </a:rPr>
              <a:t>If you aren’t sick after 21 days since exposure, you will not become sick with Ebola.</a:t>
            </a:r>
          </a:p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600" b="1">
                <a:latin typeface="Calibri" pitchFamily="34" charset="0"/>
                <a:sym typeface="Calibri" pitchFamily="34" charset="0"/>
              </a:rPr>
              <a:t>If you haven’t been to Liberia, Guinea, Sierra Leone, or Mali in the last 21 days, you do not have Ebola.</a:t>
            </a:r>
          </a:p>
        </p:txBody>
      </p:sp>
      <p:pic>
        <p:nvPicPr>
          <p:cNvPr id="46084" name="Shape 1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9488" y="2743200"/>
            <a:ext cx="2398712" cy="224631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1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239000" cy="1371600"/>
          </a:xfrm>
          <a:noFill/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How Ebola is Treated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0163" y="1752600"/>
            <a:ext cx="8839200" cy="532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vaccine yet</a:t>
            </a:r>
            <a:endParaRPr lang="en-US" sz="28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0795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pPr>
            <a:endParaRPr sz="28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proven </a:t>
            </a:r>
            <a:r>
              <a:rPr lang="en-US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yet--</a:t>
            </a:r>
            <a:r>
              <a:rPr lang="en-US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 is supportive </a:t>
            </a:r>
            <a:br>
              <a:rPr lang="en-US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(fluids, oxygen, etc.)</a:t>
            </a:r>
          </a:p>
          <a:p>
            <a:pPr marL="742950" lvl="1" indent="-10795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pPr>
            <a:endParaRPr sz="28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Ebola transmission can be stopped by classic public health management: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tracing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 of all cases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/>
            </a:pPr>
            <a:endParaRPr sz="2000" kern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US" sz="1000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/>
            </a:pPr>
            <a:endParaRPr sz="1000" kern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/>
            </a:pPr>
            <a:endParaRPr sz="1000" kern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00" kern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1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239000" cy="1371600"/>
          </a:xfrm>
          <a:noFill/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Comparison of Contagiousness</a:t>
            </a:r>
          </a:p>
        </p:txBody>
      </p:sp>
      <p:pic>
        <p:nvPicPr>
          <p:cNvPr id="50178" name="Shape 1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684338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140"/>
          <p:cNvSpPr txBox="1">
            <a:spLocks noGrp="1"/>
          </p:cNvSpPr>
          <p:nvPr>
            <p:ph type="title"/>
          </p:nvPr>
        </p:nvSpPr>
        <p:spPr>
          <a:xfrm>
            <a:off x="712788" y="0"/>
            <a:ext cx="6373812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Risks to Healthcare Workers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3763963"/>
          </a:xfrm>
        </p:spPr>
        <p:txBody>
          <a:bodyPr lIns="0" tIns="0" rIns="0" bIns="228600"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workers treating patients with suspected/confirmed illness at higher risk of infection </a:t>
            </a:r>
          </a:p>
          <a:p>
            <a:pPr eaLnBrk="1" fontAlgn="auto" hangingPunct="1"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are not contagious until they have symptoms</a:t>
            </a:r>
          </a:p>
          <a:p>
            <a:pPr marL="45720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Overwhelmingly viremic when symptomatic</a:t>
            </a:r>
          </a:p>
          <a:p>
            <a:pPr marL="45720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public is generally safe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147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7543800" cy="1371600"/>
          </a:xfrm>
          <a:noFill/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6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How is an Outbreak Stopped?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3429000" cy="4724400"/>
          </a:xfrm>
        </p:spPr>
        <p:txBody>
          <a:bodyPr lIns="0" tIns="0" rIns="0" bIns="228600">
            <a:noAutofit/>
          </a:bodyPr>
          <a:lstStyle/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Find:</a:t>
            </a:r>
          </a:p>
          <a:p>
            <a:pPr marL="742950" lvl="1" indent="-285750" eaLnBrk="1" fontAlgn="auto" hangingPunct="1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8333"/>
              <a:buFont typeface="Calibri"/>
              <a:buChar char="–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and diagnose patients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Respond:</a:t>
            </a:r>
          </a:p>
          <a:p>
            <a:pPr marL="742950" lvl="1" indent="-285750" eaLnBrk="1" fontAlgn="auto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Isolate patients, find and monitor patient contacts.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Prevent:</a:t>
            </a:r>
          </a:p>
          <a:p>
            <a:pPr marL="742950" lvl="1" indent="-285750" eaLnBrk="1" fontAlgn="auto" hangingPunct="1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8333"/>
              <a:buFont typeface="Calibri"/>
              <a:buChar char="–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Healthcare infection control, avoid risk factors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75" name="Shape 149"/>
          <p:cNvPicPr preferRelativeResize="0">
            <a:picLocks noChangeAspect="1" noChangeArrowheads="1"/>
          </p:cNvPicPr>
          <p:nvPr/>
        </p:nvPicPr>
        <p:blipFill>
          <a:blip r:embed="rId3"/>
          <a:srcRect t="29414"/>
          <a:stretch>
            <a:fillRect/>
          </a:stretch>
        </p:blipFill>
        <p:spPr bwMode="auto">
          <a:xfrm>
            <a:off x="3886200" y="1541463"/>
            <a:ext cx="495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155"/>
          <p:cNvSpPr txBox="1">
            <a:spLocks noGrp="1"/>
          </p:cNvSpPr>
          <p:nvPr>
            <p:ph type="title"/>
          </p:nvPr>
        </p:nvSpPr>
        <p:spPr>
          <a:xfrm>
            <a:off x="525463" y="152400"/>
            <a:ext cx="7096125" cy="1371600"/>
          </a:xfrm>
          <a:noFill/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Ebola Outbreaks In Africa </a:t>
            </a:r>
            <a:br>
              <a:rPr lang="en-US" sz="32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1976 - 2014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495800" y="1447800"/>
            <a:ext cx="4495800" cy="40941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000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outbreak: </a:t>
            </a: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1976 in Zaire (now Democratic Republic of the Congo)</a:t>
            </a:r>
          </a:p>
          <a:p>
            <a:pPr marL="285750" indent="-15875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/>
            </a:pPr>
            <a:endParaRPr sz="20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 by close personal contact and use of contaminated needles and syringes in hospitals and clinics</a:t>
            </a:r>
          </a:p>
          <a:p>
            <a:pPr marL="285750" indent="-15875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/>
            </a:pPr>
            <a:endParaRPr sz="20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 other outbreaks of the </a:t>
            </a:r>
            <a:r>
              <a:rPr lang="en-US" sz="2000" i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Zaire ebolavirus </a:t>
            </a: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1976 with a range of 2 to 315 people infected per outbreak and fatality rates of 57% to 89%</a:t>
            </a:r>
          </a:p>
        </p:txBody>
      </p:sp>
      <p:pic>
        <p:nvPicPr>
          <p:cNvPr id="56323" name="Shape 15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41814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163"/>
          <p:cNvSpPr txBox="1">
            <a:spLocks noGrp="1"/>
          </p:cNvSpPr>
          <p:nvPr>
            <p:ph type="title"/>
          </p:nvPr>
        </p:nvSpPr>
        <p:spPr>
          <a:xfrm>
            <a:off x="228600" y="22225"/>
            <a:ext cx="7096125" cy="1273175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2014 West Africa Outbreak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4114800" cy="5729288"/>
          </a:xfrm>
        </p:spPr>
        <p:txBody>
          <a:bodyPr lIns="0" tIns="0" rIns="0" bIns="228600">
            <a:noAutofit/>
          </a:bodyPr>
          <a:lstStyle/>
          <a:p>
            <a:pPr marL="342900" indent="-3302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Largest, deadliest Ebola outbreak in history </a:t>
            </a:r>
          </a:p>
          <a:p>
            <a:pPr marL="342900" indent="-215900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30200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in West Africa</a:t>
            </a:r>
          </a:p>
          <a:p>
            <a:pPr marL="342900" indent="-215900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30200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Seven countries have been affected: </a:t>
            </a:r>
          </a:p>
          <a:p>
            <a:pPr marL="742950" lvl="1" indent="-273050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Outbreak control now focused primarily in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Guinea, Liberia,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Sierra Leone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742950" lvl="1" indent="-273050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officially declared Senegal, Nigeria, and Spain free of Ebola virus transmission.</a:t>
            </a:r>
          </a:p>
          <a:p>
            <a:pPr marL="742950" lvl="1" indent="-273050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cases in Mali</a:t>
            </a:r>
          </a:p>
          <a:p>
            <a:pPr marL="742950" lvl="1" indent="-273050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cases in Dallas, Texas</a:t>
            </a:r>
          </a:p>
          <a:p>
            <a:pPr marL="742950" lvl="1" indent="-273050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case in New York City</a:t>
            </a:r>
          </a:p>
        </p:txBody>
      </p:sp>
      <p:pic>
        <p:nvPicPr>
          <p:cNvPr id="58371" name="Shape 16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63" y="2286000"/>
            <a:ext cx="432435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17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7086600" cy="1371600"/>
          </a:xfrm>
          <a:noFill/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How the 2014 West Africa </a:t>
            </a:r>
            <a:b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Outbreak Began</a:t>
            </a:r>
          </a:p>
        </p:txBody>
      </p:sp>
      <p:pic>
        <p:nvPicPr>
          <p:cNvPr id="60418" name="Shape 172"/>
          <p:cNvPicPr preferRelativeResize="0">
            <a:picLocks noChangeAspect="1" noChangeArrowheads="1"/>
          </p:cNvPicPr>
          <p:nvPr/>
        </p:nvPicPr>
        <p:blipFill>
          <a:blip r:embed="rId3"/>
          <a:srcRect t="1811"/>
          <a:stretch>
            <a:fillRect/>
          </a:stretch>
        </p:blipFill>
        <p:spPr bwMode="auto">
          <a:xfrm>
            <a:off x="228600" y="1444625"/>
            <a:ext cx="807720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848600" cy="4108450"/>
          </a:xfrm>
        </p:spPr>
        <p:txBody>
          <a:bodyPr lIns="0" tIns="0" rIns="0" bIns="22860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of December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17: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6915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reported deaths</a:t>
            </a:r>
          </a:p>
          <a:p>
            <a:pPr eaLnBrk="1" fontAlgn="auto" hangingPunct="1"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18,603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reported cases</a:t>
            </a:r>
          </a:p>
          <a:p>
            <a:pPr eaLnBrk="1" fontAlgn="auto" hangingPunct="1"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CDC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initially estimated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underreporting by rate of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2.5; new estimates suggest underreporting occurs at a rate of 1.2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66" name="Shape 179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6705600" cy="1371600"/>
          </a:xfrm>
          <a:noFill/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0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Current Situation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19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69611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US Cases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8229600" cy="4786313"/>
          </a:xfrm>
        </p:spPr>
        <p:txBody>
          <a:bodyPr lIns="0" tIns="0" rIns="0" bIns="228600">
            <a:no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of Dec 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18,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2014,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Ebola patients treated in US hospitals:</a:t>
            </a:r>
          </a:p>
          <a:p>
            <a:pPr marL="457200" indent="-393700" eaLnBrk="1" fontAlgn="auto" hangingPunct="1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 diagnosed domestically</a:t>
            </a:r>
          </a:p>
          <a:p>
            <a:pPr marL="914400" lvl="1" indent="-393700" eaLnBrk="1" fontAlgn="auto" hangingPunct="1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in Dallas, TX</a:t>
            </a:r>
          </a:p>
          <a:p>
            <a:pPr marL="914400" lvl="1" indent="-393700" eaLnBrk="1" fontAlgn="auto" hangingPunct="1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in New York City</a:t>
            </a:r>
          </a:p>
          <a:p>
            <a:pPr eaLnBrk="1" fontAlgn="auto" hangingPunct="1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93700" eaLnBrk="1" fontAlgn="auto" hangingPunct="1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 acquired internationally and medically evacuated to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</a:p>
          <a:p>
            <a:pPr eaLnBrk="1" fontAlgn="auto" hangingPunct="1"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59"/>
          <p:cNvSpPr txBox="1">
            <a:spLocks noGrp="1"/>
          </p:cNvSpPr>
          <p:nvPr>
            <p:ph type="title"/>
          </p:nvPr>
        </p:nvSpPr>
        <p:spPr>
          <a:xfrm>
            <a:off x="530225" y="0"/>
            <a:ext cx="6175375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An evolving process</a:t>
            </a:r>
          </a:p>
        </p:txBody>
      </p:sp>
      <p:sp>
        <p:nvSpPr>
          <p:cNvPr id="29698" name="Shape 60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3579813"/>
          </a:xfrm>
        </p:spPr>
        <p:txBody>
          <a:bodyPr lIns="0" tIns="0" rIns="0" bIns="2286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3200" smtClean="0">
                <a:latin typeface="Calibri" pitchFamily="34" charset="0"/>
                <a:cs typeface="Arial" charset="0"/>
                <a:sym typeface="Calibri" pitchFamily="34" charset="0"/>
              </a:rPr>
              <a:t>Healthcare workers, CDC, and others are learning how best to respond</a:t>
            </a:r>
          </a:p>
          <a:p>
            <a:pPr eaLnBrk="1" hangingPunct="1">
              <a:spcBef>
                <a:spcPts val="638"/>
              </a:spcBef>
              <a:buClr>
                <a:srgbClr val="000000"/>
              </a:buClr>
            </a:pPr>
            <a:endParaRPr lang="en-US" sz="320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eaLnBrk="1" hangingPunct="1">
              <a:spcBef>
                <a:spcPts val="638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3200" smtClean="0">
                <a:latin typeface="Calibri" pitchFamily="34" charset="0"/>
                <a:cs typeface="Arial" charset="0"/>
                <a:sym typeface="Calibri" pitchFamily="34" charset="0"/>
              </a:rPr>
              <a:t>We are expanding response to meet the needs </a:t>
            </a:r>
          </a:p>
          <a:p>
            <a:pPr eaLnBrk="1" hangingPunct="1">
              <a:spcBef>
                <a:spcPts val="638"/>
              </a:spcBef>
              <a:buClr>
                <a:srgbClr val="000000"/>
              </a:buClr>
            </a:pPr>
            <a:endParaRPr lang="en-US" sz="320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eaLnBrk="1" hangingPunct="1">
              <a:spcBef>
                <a:spcPts val="638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3200" smtClean="0">
                <a:latin typeface="Calibri" pitchFamily="34" charset="0"/>
                <a:cs typeface="Arial" charset="0"/>
                <a:sym typeface="Calibri" pitchFamily="34" charset="0"/>
              </a:rPr>
              <a:t>There will be changes and adjustments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199"/>
          <p:cNvSpPr txBox="1">
            <a:spLocks noGrp="1"/>
          </p:cNvSpPr>
          <p:nvPr>
            <p:ph type="title"/>
          </p:nvPr>
        </p:nvSpPr>
        <p:spPr>
          <a:xfrm>
            <a:off x="712788" y="0"/>
            <a:ext cx="6373812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Travelers from Liberia, Guinea,</a:t>
            </a:r>
            <a:br>
              <a:rPr lang="en-US" sz="32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Sierra Leone, and Mali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288925" y="1828800"/>
            <a:ext cx="8588375" cy="4029075"/>
          </a:xfrm>
        </p:spPr>
        <p:txBody>
          <a:bodyPr lIns="0" tIns="0" rIns="0" bIns="228600">
            <a:noAutofit/>
          </a:bodyPr>
          <a:lstStyle/>
          <a:p>
            <a:pPr marL="457200" indent="-4064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in daily contact with every person in Rhode Island we know to be at risk for Ebola.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unlikely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a person with Ebola symptoms would be encountered anywhere other than at a hospital or through EMS</a:t>
            </a:r>
          </a:p>
        </p:txBody>
      </p:sp>
      <p:pic>
        <p:nvPicPr>
          <p:cNvPr id="66563" name="Shape 201"/>
          <p:cNvPicPr preferRelativeResize="0">
            <a:picLocks noChangeAspect="1" noChangeArrowheads="1"/>
          </p:cNvPicPr>
          <p:nvPr/>
        </p:nvPicPr>
        <p:blipFill>
          <a:blip r:embed="rId3"/>
          <a:srcRect t="21863" b="6860"/>
          <a:stretch>
            <a:fillRect/>
          </a:stretch>
        </p:blipFill>
        <p:spPr bwMode="auto">
          <a:xfrm>
            <a:off x="3568700" y="4238625"/>
            <a:ext cx="484187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Chart 4"/>
          <p:cNvGraphicFramePr>
            <a:graphicFrameLocks noGrp="1"/>
          </p:cNvGraphicFramePr>
          <p:nvPr/>
        </p:nvGraphicFramePr>
        <p:xfrm>
          <a:off x="25400" y="25400"/>
          <a:ext cx="9169400" cy="6807200"/>
        </p:xfrm>
        <a:graphic>
          <a:graphicData uri="http://schemas.openxmlformats.org/presentationml/2006/ole">
            <p:oleObj spid="_x0000_s68609" r:id="rId3" imgW="9169179" imgH="680982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190625"/>
          <a:ext cx="7924800" cy="467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500"/>
                <a:gridCol w="2146300"/>
              </a:tblGrid>
              <a:tr h="5722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</a:t>
                      </a:r>
                      <a:endParaRPr lang="en-US" dirty="0"/>
                    </a:p>
                  </a:txBody>
                  <a:tcPr/>
                </a:tc>
              </a:tr>
              <a:tr h="475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Low-Risk Travelers</a:t>
                      </a:r>
                      <a:r>
                        <a:rPr lang="en-US" sz="1400" baseline="0" dirty="0" smtClean="0"/>
                        <a:t> Reported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 anchor="ctr"/>
                </a:tc>
              </a:tr>
              <a:tr h="593631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Transferred</a:t>
                      </a:r>
                      <a:r>
                        <a:rPr lang="en-US" sz="1400" baseline="0" dirty="0" smtClean="0"/>
                        <a:t> to Another Jurisdiction Before Active Monitoring Initiated in  Rhode Island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</a:tr>
              <a:tr h="593631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Transferred to Another Jurisdiction</a:t>
                      </a:r>
                      <a:r>
                        <a:rPr lang="en-US" sz="1400" baseline="0" dirty="0" smtClean="0"/>
                        <a:t> After Active Monitoring Initiated in Rhode Island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</a:tr>
              <a:tr h="416563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Completed Active</a:t>
                      </a:r>
                      <a:r>
                        <a:rPr lang="en-US" sz="1400" baseline="0" dirty="0" smtClean="0"/>
                        <a:t> Monitoring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anchor="ctr"/>
                </a:tc>
              </a:tr>
              <a:tr h="422498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Currently Under Active Monitoring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</a:tr>
              <a:tr h="422498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      Of</a:t>
                      </a:r>
                      <a:r>
                        <a:rPr lang="en-US" sz="1400" baseline="0" dirty="0" smtClean="0"/>
                        <a:t> those currently under Active Monitoring: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</a:tr>
              <a:tr h="422498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            Will complete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by December</a:t>
                      </a:r>
                      <a:r>
                        <a:rPr lang="en-US" sz="1400" baseline="0" dirty="0" smtClean="0"/>
                        <a:t> 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</a:tr>
              <a:tr h="408889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            Will complete by December</a:t>
                      </a:r>
                      <a:r>
                        <a:rPr lang="en-US" sz="1400" baseline="0" dirty="0" smtClean="0"/>
                        <a:t> 28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</a:tr>
              <a:tr h="349194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            Will complete by January 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030288" y="304800"/>
            <a:ext cx="7083425" cy="9144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sym typeface="Arial"/>
              </a:rPr>
              <a:t>Active Monitoring of Low-Risk </a:t>
            </a:r>
            <a:r>
              <a:rPr lang="en-US" sz="2000" b="1" dirty="0" smtClean="0">
                <a:solidFill>
                  <a:prstClr val="black"/>
                </a:solidFill>
                <a:sym typeface="Arial"/>
              </a:rPr>
              <a:t>Travelers </a:t>
            </a:r>
            <a:r>
              <a:rPr lang="en-US" sz="2000" b="1" dirty="0">
                <a:solidFill>
                  <a:prstClr val="black"/>
                </a:solidFill>
                <a:sym typeface="Arial"/>
              </a:rPr>
              <a:t>Returning from Ebola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sym typeface="Arial"/>
              </a:rPr>
              <a:t>Affected Countries to Rhode </a:t>
            </a:r>
            <a:r>
              <a:rPr lang="en-US" sz="2000" b="1" dirty="0" smtClean="0">
                <a:solidFill>
                  <a:prstClr val="black"/>
                </a:solidFill>
                <a:sym typeface="Arial"/>
              </a:rPr>
              <a:t>Island*, </a:t>
            </a:r>
            <a:r>
              <a:rPr lang="en-US" sz="2000" b="1" dirty="0">
                <a:solidFill>
                  <a:prstClr val="black"/>
                </a:solidFill>
                <a:sym typeface="Arial"/>
              </a:rPr>
              <a:t>as of </a:t>
            </a:r>
            <a:r>
              <a:rPr lang="en-US" sz="2000" b="1" dirty="0" smtClean="0">
                <a:solidFill>
                  <a:prstClr val="black"/>
                </a:solidFill>
                <a:sym typeface="Arial"/>
              </a:rPr>
              <a:t>December 15, </a:t>
            </a:r>
            <a:r>
              <a:rPr lang="en-US" sz="2000" b="1" dirty="0">
                <a:solidFill>
                  <a:prstClr val="black"/>
                </a:solidFill>
                <a:sym typeface="Arial"/>
              </a:rPr>
              <a:t>2014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343400" y="6550025"/>
            <a:ext cx="4589463" cy="227013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  <a:sym typeface="Arial"/>
              </a:rPr>
              <a:t>Created by the Division of Infectious Disease Epidemiology, </a:t>
            </a:r>
            <a:r>
              <a:rPr lang="en-US" sz="900" dirty="0" smtClean="0">
                <a:solidFill>
                  <a:prstClr val="black"/>
                </a:solidFill>
                <a:sym typeface="Arial"/>
              </a:rPr>
              <a:t>December 15, </a:t>
            </a:r>
            <a:r>
              <a:rPr lang="en-US" sz="900" dirty="0">
                <a:solidFill>
                  <a:prstClr val="black"/>
                </a:solidFill>
                <a:sym typeface="Arial"/>
              </a:rPr>
              <a:t>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73358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  <a:sym typeface="Arial"/>
              </a:rPr>
              <a:t>* Rhode Island began receiving reports of travelers from the CDC on October 17, 2014.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207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6436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Public Health Response Controls</a:t>
            </a:r>
            <a:br>
              <a:rPr lang="en-US" sz="32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the Spread of Ebola</a:t>
            </a:r>
          </a:p>
        </p:txBody>
      </p:sp>
      <p:sp>
        <p:nvSpPr>
          <p:cNvPr id="7065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1530350"/>
            <a:ext cx="7467600" cy="5135563"/>
          </a:xfrm>
        </p:spPr>
        <p:txBody>
          <a:bodyPr lIns="0" tIns="0" rIns="0" bIns="228600"/>
          <a:lstStyle/>
          <a:p>
            <a:pPr marL="457200" indent="-381000" eaLnBrk="1" hangingPunct="1">
              <a:lnSpc>
                <a:spcPct val="150000"/>
              </a:lnSpc>
              <a:spcBef>
                <a:spcPts val="2400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2400" smtClean="0">
                <a:latin typeface="Calibri" pitchFamily="34" charset="0"/>
                <a:cs typeface="Arial" charset="0"/>
                <a:sym typeface="Calibri" pitchFamily="34" charset="0"/>
              </a:rPr>
              <a:t>Nigeria was successful in stopping spread, with 20 cases and contact tracing of 900 people exposed.</a:t>
            </a:r>
          </a:p>
          <a:p>
            <a:pPr marL="457200" indent="-381000" eaLnBrk="1" hangingPunct="1">
              <a:lnSpc>
                <a:spcPct val="150000"/>
              </a:lnSpc>
              <a:spcBef>
                <a:spcPts val="2400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2400" smtClean="0">
                <a:latin typeface="Calibri" pitchFamily="34" charset="0"/>
                <a:cs typeface="Arial" charset="0"/>
                <a:sym typeface="Calibri" pitchFamily="34" charset="0"/>
              </a:rPr>
              <a:t>Declared Ebola free by WHO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214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6436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HEALTH Ebola Preparedness and Response Strategies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1530350"/>
            <a:ext cx="8001000" cy="5135563"/>
          </a:xfrm>
        </p:spPr>
        <p:txBody>
          <a:bodyPr lIns="0" tIns="0" rIns="0" bIns="228600">
            <a:noAutofit/>
          </a:bodyPr>
          <a:lstStyle/>
          <a:p>
            <a:pPr marL="4572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with healthcare facilities and professionals</a:t>
            </a:r>
          </a:p>
          <a:p>
            <a:pPr marL="914400" lvl="1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Information Center</a:t>
            </a:r>
          </a:p>
          <a:p>
            <a:pPr marL="914400" lvl="1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Speakers Bureau</a:t>
            </a:r>
          </a:p>
          <a:p>
            <a:pPr marL="914400" lvl="1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conference calls</a:t>
            </a:r>
          </a:p>
          <a:p>
            <a:pPr marL="914400" lvl="1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Provider and partner briefings</a:t>
            </a:r>
          </a:p>
          <a:p>
            <a:pPr marL="914400" lvl="1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Consultation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 collaboration with West African community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Careful coordination with CDC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Incident Command System activated on 10/14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Collaborative planning with other state agencies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Implementing CDC recommendations for Monitoring and Movement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221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6436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Joint Planning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4989513"/>
          </a:xfrm>
        </p:spPr>
        <p:txBody>
          <a:bodyPr lIns="0" tIns="0" rIns="0" bIns="228600">
            <a:noAutofit/>
          </a:bodyPr>
          <a:lstStyle/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Collaborative effort between RIEMA, HEALTH, other state agencies</a:t>
            </a:r>
          </a:p>
          <a:p>
            <a:pPr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Expanding response to deal with evolving knowledge and expertise and changing recommendations</a:t>
            </a:r>
          </a:p>
          <a:p>
            <a:pPr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Rhode Island Ebola Response Plan</a:t>
            </a:r>
          </a:p>
          <a:p>
            <a:pPr marL="914400" lvl="1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Outlines activities of each state agency with major role in responding to an Ebola case</a:t>
            </a:r>
          </a:p>
          <a:p>
            <a:pPr marL="914400" lvl="1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Annex to State Emergency Operations Plan</a:t>
            </a:r>
          </a:p>
          <a:p>
            <a:pPr marL="914400" lvl="1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Lays out role and response to:</a:t>
            </a:r>
          </a:p>
          <a:p>
            <a:pPr marL="1371600" lvl="2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Char char="•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 positive case</a:t>
            </a:r>
          </a:p>
          <a:p>
            <a:pPr marL="1371600" lvl="2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Char char="•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positive case</a:t>
            </a:r>
          </a:p>
          <a:p>
            <a:pPr marL="1371600" lvl="2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Char char="•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one case</a:t>
            </a:r>
          </a:p>
          <a:p>
            <a:pPr marL="914400" lvl="1" indent="-3429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and approved on 10/23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Shape 228"/>
          <p:cNvPicPr preferRelativeResize="0">
            <a:picLocks noChangeAspect="1" noChangeArrowheads="1"/>
          </p:cNvPicPr>
          <p:nvPr/>
        </p:nvPicPr>
        <p:blipFill>
          <a:blip r:embed="rId3"/>
          <a:srcRect t="15903"/>
          <a:stretch>
            <a:fillRect/>
          </a:stretch>
        </p:blipFill>
        <p:spPr bwMode="auto">
          <a:xfrm>
            <a:off x="0" y="1365250"/>
            <a:ext cx="91440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Shape 229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6436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Rhode Island Department of Health Ebola Response Timeline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23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6436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Rhode Island Department of Health Ebola Response Timeline</a:t>
            </a:r>
          </a:p>
        </p:txBody>
      </p:sp>
      <p:pic>
        <p:nvPicPr>
          <p:cNvPr id="78850" name="Shape 23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0150"/>
            <a:ext cx="9144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24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938963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Consultation and Guidance </a:t>
            </a:r>
            <a:b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Provided to...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1571100"/>
            <a:ext cx="8001000" cy="5058300"/>
          </a:xfrm>
        </p:spPr>
        <p:txBody>
          <a:bodyPr lIns="0" tIns="0" rIns="0" bIns="228600" numCol="2">
            <a:noAutofit/>
          </a:bodyPr>
          <a:lstStyle/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Physicians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Nurses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Physician assistants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 medical technicians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 medical services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responders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 health professionals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health professionals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Pharmacists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Infection control practitioners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laboratories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Hospitals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care and assisted living facilities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Urgent care centers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and colleges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Funeral directors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employees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government leaders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Liberian community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Coast guard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Boards and commissions</a:t>
            </a:r>
          </a:p>
          <a:p>
            <a:pPr marL="457200" indent="-368300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2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239000" cy="1371600"/>
          </a:xfrm>
          <a:noFill/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HEALTH’s Collaboration with RI’s West African Community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4572000" cy="4343400"/>
          </a:xfrm>
        </p:spPr>
        <p:txBody>
          <a:bodyPr lIns="0" tIns="0" rIns="0" bIns="228600">
            <a:noAutofit/>
          </a:bodyPr>
          <a:lstStyle/>
          <a:p>
            <a:pPr marL="342900" indent="-3302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Nearly 15,000 with ties to West Africa</a:t>
            </a:r>
          </a:p>
          <a:p>
            <a:pPr eaLnBrk="1" fontAlgn="auto" hangingPunct="1"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302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Began weekly meetings on September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</a:p>
          <a:p>
            <a:pPr marL="127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/>
            </a:pPr>
            <a:endParaRPr lang="en-US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302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with community elders and youth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03200" eaLnBrk="1" fontAlgn="auto" hangingPunct="1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30200" eaLnBrk="1" fontAlgn="auto" hangingPunct="1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Activities: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60350" eaLnBrk="1" fontAlgn="auto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Statehouse Rally, August 2014</a:t>
            </a:r>
          </a:p>
          <a:p>
            <a:pPr marL="742950" lvl="1" indent="-260350" eaLnBrk="1" fontAlgn="auto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Ebola Be Gone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5 campaign with  United Way &amp; Cox Communications</a:t>
            </a:r>
          </a:p>
          <a:p>
            <a:pPr marL="742950" lvl="1" indent="-260350" eaLnBrk="1" fontAlgn="auto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meetings</a:t>
            </a:r>
          </a:p>
          <a:p>
            <a:pPr marL="742950" lvl="1" indent="-260350" eaLnBrk="1" fontAlgn="auto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Church and other community meetings</a:t>
            </a:r>
          </a:p>
          <a:p>
            <a:pPr marL="742950" lvl="1" indent="-260350" eaLnBrk="1" fontAlgn="auto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Flyer distribution</a:t>
            </a:r>
          </a:p>
          <a:p>
            <a:pPr marL="742950" lvl="1" indent="-260350" eaLnBrk="1" fontAlgn="auto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Supplies drive</a:t>
            </a:r>
          </a:p>
          <a:p>
            <a:pPr marL="742950" lvl="1" indent="-260350" eaLnBrk="1" fontAlgn="auto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relief funds</a:t>
            </a:r>
          </a:p>
          <a:p>
            <a:pPr marL="742950" lvl="1" indent="-260350" eaLnBrk="1" fontAlgn="auto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Candlelight vigil</a:t>
            </a:r>
          </a:p>
        </p:txBody>
      </p:sp>
      <p:pic>
        <p:nvPicPr>
          <p:cNvPr id="82947" name="Shape 258"/>
          <p:cNvPicPr preferRelativeResize="0">
            <a:picLocks noChangeAspect="1" noChangeArrowheads="1"/>
          </p:cNvPicPr>
          <p:nvPr/>
        </p:nvPicPr>
        <p:blipFill>
          <a:blip r:embed="rId3"/>
          <a:srcRect b="9398"/>
          <a:stretch>
            <a:fillRect/>
          </a:stretch>
        </p:blipFill>
        <p:spPr bwMode="auto">
          <a:xfrm>
            <a:off x="4983163" y="1489075"/>
            <a:ext cx="380206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6175" y="4191000"/>
            <a:ext cx="408463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66"/>
          <p:cNvSpPr txBox="1">
            <a:spLocks noGrp="1"/>
          </p:cNvSpPr>
          <p:nvPr>
            <p:ph type="title"/>
          </p:nvPr>
        </p:nvSpPr>
        <p:spPr>
          <a:xfrm>
            <a:off x="525463" y="0"/>
            <a:ext cx="7021512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Overview</a:t>
            </a:r>
          </a:p>
        </p:txBody>
      </p:sp>
      <p:sp>
        <p:nvSpPr>
          <p:cNvPr id="31746" name="Shape 67"/>
          <p:cNvSpPr txBox="1">
            <a:spLocks noGrp="1"/>
          </p:cNvSpPr>
          <p:nvPr>
            <p:ph type="body" idx="1"/>
          </p:nvPr>
        </p:nvSpPr>
        <p:spPr>
          <a:xfrm>
            <a:off x="685800" y="1560513"/>
            <a:ext cx="8229600" cy="4992687"/>
          </a:xfrm>
        </p:spPr>
        <p:txBody>
          <a:bodyPr lIns="0" tIns="0" rIns="0" bIns="228600"/>
          <a:lstStyle/>
          <a:p>
            <a:pPr marL="342900" indent="-342900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2400" smtClean="0">
                <a:latin typeface="Calibri" pitchFamily="34" charset="0"/>
                <a:cs typeface="Arial" charset="0"/>
                <a:sym typeface="Calibri" pitchFamily="34" charset="0"/>
              </a:rPr>
              <a:t>2014 West Africa Ebola outbreak is the worst in history</a:t>
            </a:r>
          </a:p>
          <a:p>
            <a:pPr marL="342900" indent="-342900" eaLnBrk="1" hangingPunct="1">
              <a:spcBef>
                <a:spcPts val="2400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2400" smtClean="0">
                <a:latin typeface="Calibri" pitchFamily="34" charset="0"/>
                <a:cs typeface="Arial" charset="0"/>
                <a:sym typeface="Calibri" pitchFamily="34" charset="0"/>
              </a:rPr>
              <a:t>Case fatality rate in Liberia, Guinea, and Sierra Leone 50-70% (20% in US)</a:t>
            </a:r>
          </a:p>
          <a:p>
            <a:pPr marL="342900" indent="-342900" eaLnBrk="1" hangingPunct="1">
              <a:spcBef>
                <a:spcPts val="2400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2400" smtClean="0">
                <a:latin typeface="Calibri" pitchFamily="34" charset="0"/>
                <a:cs typeface="Arial" charset="0"/>
                <a:sym typeface="Calibri" pitchFamily="34" charset="0"/>
              </a:rPr>
              <a:t>Only people who have been in Liberia, Guinea, Sierra Leone, and Mali in prior 21 days are at risk</a:t>
            </a:r>
          </a:p>
          <a:p>
            <a:pPr marL="342900" indent="-342900" eaLnBrk="1" hangingPunct="1">
              <a:spcBef>
                <a:spcPts val="2400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2400" smtClean="0">
                <a:latin typeface="Calibri" pitchFamily="34" charset="0"/>
                <a:cs typeface="Arial" charset="0"/>
                <a:sym typeface="Calibri" pitchFamily="34" charset="0"/>
              </a:rPr>
              <a:t>People are not contagious until they show symptoms</a:t>
            </a:r>
          </a:p>
          <a:p>
            <a:pPr marL="342900" indent="-342900" eaLnBrk="1" hangingPunct="1">
              <a:spcBef>
                <a:spcPts val="2400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2400" smtClean="0">
                <a:latin typeface="Calibri" pitchFamily="34" charset="0"/>
                <a:cs typeface="Arial" charset="0"/>
                <a:sym typeface="Calibri" pitchFamily="34" charset="0"/>
              </a:rPr>
              <a:t>No vaccine or treatment besides supportive care</a:t>
            </a:r>
          </a:p>
          <a:p>
            <a:pPr marL="342900" indent="-342900" eaLnBrk="1" hangingPunct="1">
              <a:spcBef>
                <a:spcPts val="2400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2400" smtClean="0">
                <a:latin typeface="Calibri" pitchFamily="34" charset="0"/>
                <a:cs typeface="Arial" charset="0"/>
                <a:sym typeface="Calibri" pitchFamily="34" charset="0"/>
              </a:rPr>
              <a:t>While we may see a few imported cases in RI, good public health collaboration will likely prevent any spread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2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239000" cy="1371600"/>
          </a:xfrm>
          <a:noFill/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HEALTH’s Collaboration with RI’s West African Community</a:t>
            </a:r>
          </a:p>
        </p:txBody>
      </p:sp>
      <p:pic>
        <p:nvPicPr>
          <p:cNvPr id="8499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A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533400" y="685800"/>
            <a:ext cx="8458200" cy="4800600"/>
          </a:xfrm>
          <a:prstGeom prst="rect">
            <a:avLst/>
          </a:prstGeom>
          <a:solidFill>
            <a:srgbClr val="005ABE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bg1"/>
                </a:solidFill>
                <a:latin typeface="Calibri" pitchFamily="34" charset="0"/>
              </a:rPr>
              <a:t>Hospital Stress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hape 27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6436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Hospital Stress Testing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3738563" cy="4913313"/>
          </a:xfrm>
        </p:spPr>
        <p:txBody>
          <a:bodyPr lIns="0" tIns="0" rIns="0" bIns="228600">
            <a:noAutofit/>
          </a:bodyPr>
          <a:lstStyle/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Collaborative training exercise with each hospital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with Hospital CEOs in advance and received voluntary consent to participate</a:t>
            </a:r>
          </a:p>
        </p:txBody>
      </p:sp>
      <p:pic>
        <p:nvPicPr>
          <p:cNvPr id="89091" name="Shape 27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1884363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hape 280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6436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Four-step process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8001000" cy="4913313"/>
          </a:xfrm>
        </p:spPr>
        <p:txBody>
          <a:bodyPr lIns="0" tIns="0" rIns="0" bIns="228600">
            <a:noAutofit/>
          </a:bodyPr>
          <a:lstStyle/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for inventory and documentation of processes and planning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review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Full-scale exercise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Comprehensive feedback consultation with staff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hape 287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6436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HEALTH exercise team training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8001000" cy="4913313"/>
          </a:xfrm>
        </p:spPr>
        <p:txBody>
          <a:bodyPr lIns="0" tIns="0" rIns="0" bIns="228600">
            <a:noAutofit/>
          </a:bodyPr>
          <a:lstStyle/>
          <a:p>
            <a:pPr marL="457200" indent="-2286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Included time with:</a:t>
            </a:r>
          </a:p>
          <a:p>
            <a:pPr marL="2286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ICU physician father of an Ebola patient, who was in regular communication with the University of Nebraska hospital where his son was treated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physician who volunteered in an Ebola treatment unit in Liberia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hape 294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6436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Onsite stress tests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42913" y="1752600"/>
            <a:ext cx="3981450" cy="4913313"/>
          </a:xfrm>
        </p:spPr>
        <p:txBody>
          <a:bodyPr lIns="0" tIns="0" rIns="0" bIns="228600">
            <a:noAutofit/>
          </a:bodyPr>
          <a:lstStyle/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 and implemented by HEALTH for all 11 acute-care hospitals with emergency departments, Women and Infants Hospital, and the VA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matter experts from HEALTH served as boots on the ground during tests</a:t>
            </a:r>
          </a:p>
        </p:txBody>
      </p:sp>
      <p:pic>
        <p:nvPicPr>
          <p:cNvPr id="95235" name="Shape 29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63" y="1752600"/>
            <a:ext cx="42259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hape 30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6436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Onsite stress tests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8001000" cy="4913313"/>
          </a:xfrm>
        </p:spPr>
        <p:txBody>
          <a:bodyPr lIns="0" tIns="0" rIns="0" bIns="228600">
            <a:noAutofit/>
          </a:bodyPr>
          <a:lstStyle/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programmed patients and team of seven tested every aspect of a hospital’s response</a:t>
            </a:r>
          </a:p>
          <a:p>
            <a:pPr marL="914400" lvl="1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Hired medical actors from Brown Medical School</a:t>
            </a:r>
          </a:p>
          <a:p>
            <a:pPr marL="914400" lvl="1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 varied for each hospital</a:t>
            </a:r>
          </a:p>
          <a:p>
            <a:pPr marL="4572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Evaluated entire process, from Emergency Department entry through proper handling of body after death, including patient transitions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hape 316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6436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Onsite stress tests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8001000" cy="4913313"/>
          </a:xfrm>
        </p:spPr>
        <p:txBody>
          <a:bodyPr lIns="0" tIns="0" rIns="0" bIns="228600">
            <a:noAutofit/>
          </a:bodyPr>
          <a:lstStyle/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tests with all Rhode Island acute-care hospitals</a:t>
            </a:r>
          </a:p>
          <a:p>
            <a:pPr marL="914400" lvl="1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Went very well</a:t>
            </a:r>
          </a:p>
          <a:p>
            <a:pPr marL="914400" lvl="1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understanding of strengths and areas for improvement</a:t>
            </a:r>
          </a:p>
          <a:p>
            <a:pPr marL="4572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Reviewing results for each hospital and will follow up with hospital leadership this month to review findings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Unannounced follow-up tests will start in early 2015 and depend on findings of initial tests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hape 323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643688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Collaborative outpatient drills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8001000" cy="4913313"/>
          </a:xfrm>
        </p:spPr>
        <p:txBody>
          <a:bodyPr lIns="0" tIns="0" rIns="0" bIns="228600">
            <a:noAutofit/>
          </a:bodyPr>
          <a:lstStyle/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Reaching out to select number of outpatient settings in communities with largest number of travelers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Drills would test readiness to detect and manage a person under investigation for Ebola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unlikely that a person with Ebola would be encountered anywhere other than through EMS or in a hospital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hape 330"/>
          <p:cNvSpPr txBox="1">
            <a:spLocks noGrp="1"/>
          </p:cNvSpPr>
          <p:nvPr>
            <p:ph type="title"/>
          </p:nvPr>
        </p:nvSpPr>
        <p:spPr>
          <a:xfrm>
            <a:off x="525463" y="0"/>
            <a:ext cx="7021512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Summary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8001000" cy="3370263"/>
          </a:xfrm>
        </p:spPr>
        <p:txBody>
          <a:bodyPr lIns="0" tIns="0" rIns="0" bIns="228600"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people who have been in Liberia, Guinea, Sierra Leone, or Mali in prior 21 days are at risk</a:t>
            </a:r>
          </a:p>
          <a:p>
            <a:pPr eaLnBrk="1" fontAlgn="auto" hangingPunct="1"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know about every traveler in RI arriving from Liberia, Sierra Leone, Guinea, and Mali and conduct active daily monitoring for Ebola symptoms for these travelers for 21 days.</a:t>
            </a:r>
          </a:p>
          <a:p>
            <a:pPr marL="342900" indent="-342900" eaLnBrk="1" fontAlgn="auto" hangingPunct="1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are not contagious until they show symptoms</a:t>
            </a:r>
          </a:p>
          <a:p>
            <a:pPr marL="342900" indent="-342900" eaLnBrk="1" fontAlgn="auto" hangingPunct="1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outbreak can be stopped by good public health practice</a:t>
            </a:r>
          </a:p>
          <a:p>
            <a:pPr marL="342900" indent="-342900" eaLnBrk="1" fontAlgn="auto" hangingPunct="1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we may see a few imported cases in RI, good public health collaboration will likely prevent any spread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73"/>
          <p:cNvSpPr txBox="1">
            <a:spLocks noGrp="1"/>
          </p:cNvSpPr>
          <p:nvPr>
            <p:ph type="title"/>
          </p:nvPr>
        </p:nvSpPr>
        <p:spPr>
          <a:xfrm>
            <a:off x="525463" y="0"/>
            <a:ext cx="7096125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Ebola Virus Disease</a:t>
            </a:r>
          </a:p>
        </p:txBody>
      </p:sp>
      <p:sp>
        <p:nvSpPr>
          <p:cNvPr id="33794" name="Shape 74"/>
          <p:cNvSpPr txBox="1">
            <a:spLocks noGrp="1"/>
          </p:cNvSpPr>
          <p:nvPr>
            <p:ph type="body" idx="1"/>
          </p:nvPr>
        </p:nvSpPr>
        <p:spPr>
          <a:xfrm>
            <a:off x="4343400" y="2514600"/>
            <a:ext cx="4648200" cy="2790825"/>
          </a:xfrm>
        </p:spPr>
        <p:txBody>
          <a:bodyPr lIns="0" tIns="0" rIns="0" bIns="2286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Filovirus</a:t>
            </a: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Calibri" pitchFamily="34" charset="0"/>
              <a:buNone/>
            </a:pPr>
            <a:endParaRPr lang="en-US" sz="260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A severe, often fatal disease in humans and animals </a:t>
            </a:r>
            <a:b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(bats, monkeys, gorillas, </a:t>
            </a:r>
            <a:b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and chimpanzees in Africa)</a:t>
            </a:r>
          </a:p>
        </p:txBody>
      </p:sp>
      <p:pic>
        <p:nvPicPr>
          <p:cNvPr id="33795" name="Shape 7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34782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hape 337"/>
          <p:cNvSpPr txBox="1">
            <a:spLocks noGrp="1"/>
          </p:cNvSpPr>
          <p:nvPr>
            <p:ph type="title"/>
          </p:nvPr>
        </p:nvSpPr>
        <p:spPr>
          <a:xfrm>
            <a:off x="712788" y="0"/>
            <a:ext cx="6373812" cy="1371600"/>
          </a:xfrm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</a:pPr>
            <a:endParaRPr lang="en-US" sz="3400" b="1" smtClean="0">
              <a:solidFill>
                <a:srgbClr val="FFFFFF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105474" name="Shape 33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Shape 339"/>
          <p:cNvSpPr txBox="1">
            <a:spLocks noChangeArrowheads="1"/>
          </p:cNvSpPr>
          <p:nvPr/>
        </p:nvSpPr>
        <p:spPr bwMode="auto">
          <a:xfrm>
            <a:off x="457200" y="4114800"/>
            <a:ext cx="7772400" cy="2078038"/>
          </a:xfrm>
          <a:prstGeom prst="rect">
            <a:avLst/>
          </a:prstGeom>
          <a:solidFill>
            <a:srgbClr val="0049B2"/>
          </a:solidFill>
          <a:ln w="9525">
            <a:noFill/>
            <a:miter lim="800000"/>
            <a:headEnd/>
            <a:tailEnd/>
          </a:ln>
        </p:spPr>
        <p:txBody>
          <a:bodyPr lIns="0" tIns="0" rIns="0" bIns="228600"/>
          <a:lstStyle/>
          <a:p>
            <a:pPr>
              <a:lnSpc>
                <a:spcPct val="125000"/>
              </a:lnSpc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2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Michael Fine, MD</a:t>
            </a:r>
          </a:p>
          <a:p>
            <a:pPr>
              <a:lnSpc>
                <a:spcPct val="125000"/>
              </a:lnSpc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Director of Health</a:t>
            </a:r>
          </a:p>
          <a:p>
            <a:pPr>
              <a:lnSpc>
                <a:spcPct val="125000"/>
              </a:lnSpc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www.health.ri.gov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81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7239000" cy="914400"/>
          </a:xfrm>
          <a:noFill/>
        </p:spPr>
        <p:txBody>
          <a:bodyPr lIns="0" tIns="0" rIns="0" bIns="320025"/>
          <a:lstStyle/>
          <a:p>
            <a:pPr marL="342900" indent="-342900"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Ebola Virus Ecology</a:t>
            </a:r>
            <a:b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endParaRPr lang="en-US" sz="3400" b="1" smtClean="0">
              <a:solidFill>
                <a:srgbClr val="FFFFFF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5842" name="Shape 82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2889250"/>
          </a:xfrm>
        </p:spPr>
        <p:txBody>
          <a:bodyPr lIns="0" tIns="0" rIns="0" bIns="228600"/>
          <a:lstStyle/>
          <a:p>
            <a:pPr eaLnBrk="1" hangingPunct="1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34000"/>
            </a:pPr>
            <a:r>
              <a:rPr lang="en-US" sz="3200" smtClean="0">
                <a:latin typeface="Calibri" pitchFamily="34" charset="0"/>
                <a:cs typeface="Arial" charset="0"/>
                <a:sym typeface="Calibri" pitchFamily="34" charset="0"/>
              </a:rPr>
              <a:t>People get Ebola from bats or other animals by handling infected meat or fruit exposed to body fluids of animals.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</a:pPr>
            <a:endParaRPr lang="en-US" sz="320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34000"/>
            </a:pPr>
            <a:r>
              <a:rPr lang="en-US" sz="3200" smtClean="0">
                <a:latin typeface="Calibri" pitchFamily="34" charset="0"/>
                <a:cs typeface="Arial" charset="0"/>
                <a:sym typeface="Calibri" pitchFamily="34" charset="0"/>
              </a:rPr>
              <a:t>People can transmit Ebola to each other.</a:t>
            </a:r>
          </a:p>
          <a:p>
            <a:pPr eaLnBrk="1" hangingPunct="1">
              <a:spcBef>
                <a:spcPts val="638"/>
              </a:spcBef>
              <a:buClr>
                <a:srgbClr val="000000"/>
              </a:buClr>
              <a:buFont typeface="Calibri" pitchFamily="34" charset="0"/>
              <a:buNone/>
            </a:pPr>
            <a:endParaRPr lang="en-US" sz="3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8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239000" cy="1371600"/>
          </a:xfrm>
          <a:noFill/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 How Ebola Spreads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0" y="1470025"/>
            <a:ext cx="8534400" cy="4979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defRPr/>
            </a:pPr>
            <a:r>
              <a:rPr lang="en-US" sz="2000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virus is spread through body fluids.</a:t>
            </a:r>
          </a:p>
          <a:p>
            <a:pPr lvl="1" indent="127000" fontAlgn="auto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pPr>
            <a:endParaRPr sz="2000" b="1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fontAlgn="auto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defRPr/>
            </a:pPr>
            <a:r>
              <a:rPr lang="en-US" sz="2000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person becomes infected by touching or handling</a:t>
            </a: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1257300" lvl="2" indent="-342900" fontAlgn="auto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person who is sick with Ebola (and symptomatic)</a:t>
            </a:r>
          </a:p>
          <a:p>
            <a:pPr marL="1257300" lvl="2" indent="-342900" fontAlgn="auto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Objects contaminated with body fluids</a:t>
            </a:r>
          </a:p>
          <a:p>
            <a:pPr marL="1257300" lvl="2" indent="-342900" fontAlgn="auto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body of a deceased Ebola victim</a:t>
            </a:r>
          </a:p>
          <a:p>
            <a:pPr lvl="1" indent="127000" fontAlgn="auto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pPr>
            <a:endParaRPr sz="2000" b="1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fontAlgn="auto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defRPr/>
            </a:pPr>
            <a:r>
              <a:rPr lang="en-US" sz="2000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virus enters the body through:</a:t>
            </a:r>
          </a:p>
          <a:p>
            <a:pPr marL="1257300" lvl="2" indent="-342900" fontAlgn="auto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to mouth contact</a:t>
            </a:r>
          </a:p>
          <a:p>
            <a:pPr marL="1257300" lvl="2" indent="-342900" fontAlgn="auto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to eye, nose, mouth contact</a:t>
            </a:r>
          </a:p>
          <a:p>
            <a:pPr marL="1257300" lvl="2" indent="-342900" fontAlgn="auto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open cut, wound, abrasion (incl. needle sticks)</a:t>
            </a:r>
          </a:p>
          <a:p>
            <a:pPr marL="1257300" lvl="2" indent="-342900" fontAlgn="auto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/>
            </a:pPr>
            <a:r>
              <a:rPr lang="en-US" sz="18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contact</a:t>
            </a:r>
          </a:p>
        </p:txBody>
      </p:sp>
      <p:sp>
        <p:nvSpPr>
          <p:cNvPr id="37891" name="Shape 90"/>
          <p:cNvSpPr txBox="1">
            <a:spLocks noGrp="1"/>
          </p:cNvSpPr>
          <p:nvPr>
            <p:ph type="body" idx="1"/>
          </p:nvPr>
        </p:nvSpPr>
        <p:spPr>
          <a:xfrm>
            <a:off x="6705600" y="2133600"/>
            <a:ext cx="2166938" cy="3592513"/>
          </a:xfrm>
          <a:ln w="25400" cap="flat">
            <a:solidFill>
              <a:srgbClr val="CD6A21"/>
            </a:solidFill>
            <a:headEnd type="none" w="med" len="med"/>
            <a:tailEnd type="none" w="med" len="med"/>
          </a:ln>
        </p:spPr>
        <p:txBody>
          <a:bodyPr lIns="0" tIns="0" rIns="0" bIns="228600"/>
          <a:lstStyle/>
          <a:p>
            <a:pPr marL="457200" lvl="1" algn="ctr" eaLnBrk="1" hangingPunct="1">
              <a:spcBef>
                <a:spcPct val="0"/>
              </a:spcBef>
              <a:buClr>
                <a:srgbClr val="000000"/>
              </a:buClr>
            </a:pPr>
            <a:endParaRPr lang="en-US" sz="600" b="1" u="sng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457200" lvl="1" eaLnBrk="1" hangingPunct="1">
              <a:spcBef>
                <a:spcPts val="363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1800" b="1" smtClean="0">
                <a:latin typeface="Calibri" pitchFamily="34" charset="0"/>
                <a:cs typeface="Arial" charset="0"/>
                <a:sym typeface="Calibri" pitchFamily="34" charset="0"/>
              </a:rPr>
              <a:t>Body Fluids:</a:t>
            </a:r>
          </a:p>
          <a:p>
            <a:pPr marL="457200" lvl="1" eaLnBrk="1" hangingPunct="1">
              <a:spcBef>
                <a:spcPts val="363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smtClean="0">
                <a:latin typeface="Calibri" pitchFamily="34" charset="0"/>
                <a:cs typeface="Arial" charset="0"/>
                <a:sym typeface="Calibri" pitchFamily="34" charset="0"/>
              </a:rPr>
              <a:t>Blood</a:t>
            </a:r>
          </a:p>
          <a:p>
            <a:pPr marL="457200" lvl="1" eaLnBrk="1" hangingPunct="1">
              <a:spcBef>
                <a:spcPts val="363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smtClean="0">
                <a:latin typeface="Calibri" pitchFamily="34" charset="0"/>
                <a:cs typeface="Arial" charset="0"/>
                <a:sym typeface="Calibri" pitchFamily="34" charset="0"/>
              </a:rPr>
              <a:t>Vomit</a:t>
            </a:r>
          </a:p>
          <a:p>
            <a:pPr marL="457200" lvl="1" eaLnBrk="1" hangingPunct="1">
              <a:spcBef>
                <a:spcPts val="363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smtClean="0">
                <a:latin typeface="Calibri" pitchFamily="34" charset="0"/>
                <a:cs typeface="Arial" charset="0"/>
                <a:sym typeface="Calibri" pitchFamily="34" charset="0"/>
              </a:rPr>
              <a:t>Feces</a:t>
            </a:r>
          </a:p>
          <a:p>
            <a:pPr marL="457200" lvl="1" eaLnBrk="1" hangingPunct="1">
              <a:spcBef>
                <a:spcPts val="363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smtClean="0">
                <a:latin typeface="Calibri" pitchFamily="34" charset="0"/>
                <a:cs typeface="Arial" charset="0"/>
                <a:sym typeface="Calibri" pitchFamily="34" charset="0"/>
              </a:rPr>
              <a:t>Urine</a:t>
            </a:r>
          </a:p>
          <a:p>
            <a:pPr marL="457200" lvl="1" eaLnBrk="1" hangingPunct="1">
              <a:spcBef>
                <a:spcPts val="363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smtClean="0">
                <a:latin typeface="Calibri" pitchFamily="34" charset="0"/>
                <a:cs typeface="Arial" charset="0"/>
                <a:sym typeface="Calibri" pitchFamily="34" charset="0"/>
              </a:rPr>
              <a:t>Saliva</a:t>
            </a:r>
          </a:p>
          <a:p>
            <a:pPr marL="457200" lvl="1" eaLnBrk="1" hangingPunct="1">
              <a:spcBef>
                <a:spcPts val="363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smtClean="0">
                <a:latin typeface="Calibri" pitchFamily="34" charset="0"/>
                <a:cs typeface="Arial" charset="0"/>
                <a:sym typeface="Calibri" pitchFamily="34" charset="0"/>
              </a:rPr>
              <a:t>Breast milk</a:t>
            </a:r>
          </a:p>
          <a:p>
            <a:pPr marL="457200" lvl="1" eaLnBrk="1" hangingPunct="1">
              <a:spcBef>
                <a:spcPts val="363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smtClean="0">
                <a:latin typeface="Calibri" pitchFamily="34" charset="0"/>
                <a:cs typeface="Arial" charset="0"/>
                <a:sym typeface="Calibri" pitchFamily="34" charset="0"/>
              </a:rPr>
              <a:t>Sweat</a:t>
            </a:r>
          </a:p>
          <a:p>
            <a:pPr marL="457200" lvl="1" eaLnBrk="1" hangingPunct="1">
              <a:spcBef>
                <a:spcPts val="363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800" smtClean="0">
                <a:latin typeface="Calibri" pitchFamily="34" charset="0"/>
                <a:cs typeface="Arial" charset="0"/>
                <a:sym typeface="Calibri" pitchFamily="34" charset="0"/>
              </a:rPr>
              <a:t>Semen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9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072313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Ebola is NOT Spread by:</a:t>
            </a:r>
          </a:p>
        </p:txBody>
      </p:sp>
      <p:sp>
        <p:nvSpPr>
          <p:cNvPr id="39938" name="Shape 97"/>
          <p:cNvSpPr txBox="1">
            <a:spLocks noGrp="1"/>
          </p:cNvSpPr>
          <p:nvPr>
            <p:ph type="body" idx="1"/>
          </p:nvPr>
        </p:nvSpPr>
        <p:spPr>
          <a:xfrm>
            <a:off x="609600" y="1676400"/>
            <a:ext cx="4800600" cy="3579813"/>
          </a:xfrm>
        </p:spPr>
        <p:txBody>
          <a:bodyPr lIns="0" tIns="0" rIns="0" bIns="228600"/>
          <a:lstStyle/>
          <a:p>
            <a:pPr marL="342900" indent="-342900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3200" smtClean="0">
                <a:latin typeface="Calibri" pitchFamily="34" charset="0"/>
                <a:cs typeface="Arial" charset="0"/>
                <a:sym typeface="Calibri" pitchFamily="34" charset="0"/>
              </a:rPr>
              <a:t>Air</a:t>
            </a:r>
          </a:p>
          <a:p>
            <a:pPr marL="342900" indent="-342900" eaLnBrk="1" hangingPunct="1">
              <a:spcBef>
                <a:spcPts val="638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3200" smtClean="0">
                <a:latin typeface="Calibri" pitchFamily="34" charset="0"/>
                <a:cs typeface="Arial" charset="0"/>
                <a:sym typeface="Calibri" pitchFamily="34" charset="0"/>
              </a:rPr>
              <a:t>Water</a:t>
            </a:r>
          </a:p>
          <a:p>
            <a:pPr marL="342900" indent="-342900" eaLnBrk="1" hangingPunct="1">
              <a:spcBef>
                <a:spcPts val="638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3200" smtClean="0">
                <a:latin typeface="Calibri" pitchFamily="34" charset="0"/>
                <a:cs typeface="Arial" charset="0"/>
                <a:sym typeface="Calibri" pitchFamily="34" charset="0"/>
              </a:rPr>
              <a:t>Food </a:t>
            </a:r>
            <a:r>
              <a:rPr lang="en-US" sz="2800" smtClean="0">
                <a:latin typeface="Calibri" pitchFamily="34" charset="0"/>
                <a:cs typeface="Arial" charset="0"/>
                <a:sym typeface="Calibri" pitchFamily="34" charset="0"/>
              </a:rPr>
              <a:t>(except bush meat)</a:t>
            </a:r>
          </a:p>
          <a:p>
            <a:pPr marL="342900" indent="-342900" eaLnBrk="1" hangingPunct="1">
              <a:spcBef>
                <a:spcPts val="638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3200" smtClean="0">
                <a:latin typeface="Calibri" pitchFamily="34" charset="0"/>
                <a:cs typeface="Arial" charset="0"/>
                <a:sym typeface="Calibri" pitchFamily="34" charset="0"/>
              </a:rPr>
              <a:t>Mosquitoes</a:t>
            </a:r>
          </a:p>
          <a:p>
            <a:pPr marL="342900" indent="-342900" eaLnBrk="1" hangingPunct="1">
              <a:spcBef>
                <a:spcPts val="638"/>
              </a:spcBef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3200" smtClean="0">
                <a:latin typeface="Calibri" pitchFamily="34" charset="0"/>
                <a:cs typeface="Arial" charset="0"/>
                <a:sym typeface="Calibri" pitchFamily="34" charset="0"/>
              </a:rPr>
              <a:t>People </a:t>
            </a:r>
            <a:r>
              <a:rPr lang="en-US" sz="3200" b="1" smtClean="0">
                <a:latin typeface="Calibri" pitchFamily="34" charset="0"/>
                <a:cs typeface="Arial" charset="0"/>
                <a:sym typeface="Calibri" pitchFamily="34" charset="0"/>
              </a:rPr>
              <a:t>without Ebola symptoms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0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6867525" cy="1371600"/>
          </a:xfrm>
          <a:solidFill>
            <a:srgbClr val="0049B2"/>
          </a:solidFill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Life of Ebola Virus</a:t>
            </a:r>
          </a:p>
        </p:txBody>
      </p:sp>
      <p:sp>
        <p:nvSpPr>
          <p:cNvPr id="41986" name="Shape 104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7772400" cy="4343400"/>
          </a:xfrm>
        </p:spPr>
        <p:txBody>
          <a:bodyPr lIns="0" tIns="0" rIns="0" bIns="2286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Ebola lives in </a:t>
            </a:r>
            <a:r>
              <a:rPr lang="en-US" sz="2600" b="1" smtClean="0">
                <a:latin typeface="Calibri" pitchFamily="34" charset="0"/>
                <a:cs typeface="Arial" charset="0"/>
                <a:sym typeface="Calibri" pitchFamily="34" charset="0"/>
              </a:rPr>
              <a:t>wet</a:t>
            </a: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 body fluids outside the body for several days.</a:t>
            </a:r>
          </a:p>
          <a:p>
            <a:pPr eaLnBrk="1" hangingPunct="1">
              <a:spcBef>
                <a:spcPts val="325"/>
              </a:spcBef>
              <a:buClr>
                <a:srgbClr val="000000"/>
              </a:buClr>
            </a:pPr>
            <a:endParaRPr lang="en-US" sz="160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The virus lives on a dry surface for several hours. </a:t>
            </a:r>
          </a:p>
          <a:p>
            <a:pPr eaLnBrk="1" hangingPunct="1">
              <a:spcBef>
                <a:spcPts val="325"/>
              </a:spcBef>
              <a:buClr>
                <a:srgbClr val="000000"/>
              </a:buClr>
            </a:pPr>
            <a:endParaRPr lang="en-US" sz="160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The virus lives in the body of a deceased patient for weeks.</a:t>
            </a:r>
          </a:p>
          <a:p>
            <a:pPr eaLnBrk="1" hangingPunct="1">
              <a:spcBef>
                <a:spcPts val="525"/>
              </a:spcBef>
              <a:buClr>
                <a:srgbClr val="000000"/>
              </a:buClr>
            </a:pPr>
            <a:endParaRPr lang="en-US" sz="260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Evidence of Ebola virus is detectable in the semen of people who have recovered for 2-3 months.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10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7239000" cy="1071563"/>
          </a:xfrm>
          <a:noFill/>
        </p:spPr>
        <p:txBody>
          <a:bodyPr lIns="0" tIns="0" rIns="0" bIns="320025"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sz="34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Transmission Scenarios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0163" y="1752600"/>
            <a:ext cx="8839200" cy="4708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hunter or cook handles, cleans, or eats </a:t>
            </a:r>
            <a:r>
              <a:rPr lang="en-US" sz="2000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meat </a:t>
            </a: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an infected animal from West Africa.</a:t>
            </a:r>
          </a:p>
          <a:p>
            <a:pPr marL="742950" lvl="1" indent="-15875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pPr>
            <a:endParaRPr sz="20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family member or caregiver cleans up after a sick Ebola patient and removes their </a:t>
            </a:r>
            <a:r>
              <a:rPr lang="en-US" sz="2000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soiled sheets </a:t>
            </a: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do laundry, without wearing PPE.</a:t>
            </a:r>
          </a:p>
          <a:p>
            <a:pPr marL="742950" lvl="1" indent="-15875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pPr>
            <a:endParaRPr sz="20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 </a:t>
            </a:r>
            <a:r>
              <a:rPr lang="en-US" sz="2000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funeral in West Africa</a:t>
            </a: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many mourners unknowingly touch a loved one who died from Ebola, wipe tears, cover their mouths, </a:t>
            </a:r>
            <a:b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 their eyes, etc.</a:t>
            </a:r>
          </a:p>
          <a:p>
            <a:pPr marL="742950" lvl="1" indent="-15875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pPr>
            <a:endParaRPr sz="20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healthcare worker treats an Ebola patient without wearing </a:t>
            </a:r>
            <a:r>
              <a:rPr lang="en-US" sz="2000" b="1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Protective Equipment (PPE),</a:t>
            </a:r>
            <a:r>
              <a:rPr lang="en-US" sz="20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improperly reuses PPE, or removes PPE in the wrong order.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US" sz="1000" ker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/>
            </a:pPr>
            <a:endParaRPr sz="10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/>
            </a:pPr>
            <a:endParaRPr sz="10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1743</Words>
  <Application>Microsoft Office PowerPoint</Application>
  <PresentationFormat>On-screen Show (4:3)</PresentationFormat>
  <Paragraphs>343</Paragraphs>
  <Slides>40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71" baseType="lpstr">
      <vt:lpstr>Arial</vt:lpstr>
      <vt:lpstr>Calibri</vt:lpstr>
      <vt:lpstr>Courier New</vt:lpstr>
      <vt:lpstr>Wingdings</vt:lpstr>
      <vt:lpstr>Georgia</vt:lpstr>
      <vt:lpstr>ＭＳ Ｐゴシック</vt:lpstr>
      <vt:lpstr>Default Design</vt:lpstr>
      <vt:lpstr>Office Theme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Microsoft Excel Chart</vt:lpstr>
      <vt:lpstr>Slide 1</vt:lpstr>
      <vt:lpstr>An evolving process</vt:lpstr>
      <vt:lpstr>Overview</vt:lpstr>
      <vt:lpstr>Ebola Virus Disease</vt:lpstr>
      <vt:lpstr>Ebola Virus Ecology </vt:lpstr>
      <vt:lpstr> How Ebola Spreads</vt:lpstr>
      <vt:lpstr>Ebola is NOT Spread by:</vt:lpstr>
      <vt:lpstr>Life of Ebola Virus</vt:lpstr>
      <vt:lpstr>Transmission Scenarios</vt:lpstr>
      <vt:lpstr>Ebola: Symptoms</vt:lpstr>
      <vt:lpstr>How Ebola is Treated</vt:lpstr>
      <vt:lpstr>Comparison of Contagiousness</vt:lpstr>
      <vt:lpstr>Risks to Healthcare Workers</vt:lpstr>
      <vt:lpstr>How is an Outbreak Stopped?</vt:lpstr>
      <vt:lpstr>Ebola Outbreaks In Africa  1976 - 2014</vt:lpstr>
      <vt:lpstr>2014 West Africa Outbreak</vt:lpstr>
      <vt:lpstr>     How the 2014 West Africa  Outbreak Began</vt:lpstr>
      <vt:lpstr>Current Situation</vt:lpstr>
      <vt:lpstr>US Cases</vt:lpstr>
      <vt:lpstr>Travelers from Liberia, Guinea, Sierra Leone, and Mali</vt:lpstr>
      <vt:lpstr>Slide 21</vt:lpstr>
      <vt:lpstr>Slide 22</vt:lpstr>
      <vt:lpstr>Public Health Response Controls the Spread of Ebola</vt:lpstr>
      <vt:lpstr>HEALTH Ebola Preparedness and Response Strategies</vt:lpstr>
      <vt:lpstr>Joint Planning</vt:lpstr>
      <vt:lpstr>Rhode Island Department of Health Ebola Response Timeline</vt:lpstr>
      <vt:lpstr>Rhode Island Department of Health Ebola Response Timeline</vt:lpstr>
      <vt:lpstr>Consultation and Guidance  Provided to...</vt:lpstr>
      <vt:lpstr>HEALTH’s Collaboration with RI’s West African Community</vt:lpstr>
      <vt:lpstr>HEALTH’s Collaboration with RI’s West African Community</vt:lpstr>
      <vt:lpstr>Slide 31</vt:lpstr>
      <vt:lpstr>Hospital Stress Testing</vt:lpstr>
      <vt:lpstr>Four-step process</vt:lpstr>
      <vt:lpstr>HEALTH exercise team training</vt:lpstr>
      <vt:lpstr>Onsite stress tests</vt:lpstr>
      <vt:lpstr>Onsite stress tests</vt:lpstr>
      <vt:lpstr>Onsite stress tests</vt:lpstr>
      <vt:lpstr>Collaborative outpatient drills</vt:lpstr>
      <vt:lpstr>Summary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OConnell, Sophie (DOH)</dc:creator>
  <cp:lastModifiedBy>BVTC Employee</cp:lastModifiedBy>
  <cp:revision>4</cp:revision>
  <cp:lastPrinted>2014-12-16T18:15:35Z</cp:lastPrinted>
  <dcterms:modified xsi:type="dcterms:W3CDTF">2014-12-21T17:51:32Z</dcterms:modified>
</cp:coreProperties>
</file>