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6" r:id="rId3"/>
    <p:sldId id="267" r:id="rId4"/>
    <p:sldId id="271" r:id="rId5"/>
    <p:sldId id="272" r:id="rId6"/>
    <p:sldId id="273" r:id="rId7"/>
    <p:sldId id="275" r:id="rId8"/>
    <p:sldId id="276" r:id="rId9"/>
    <p:sldId id="277" r:id="rId10"/>
    <p:sldId id="26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312CA3F-E028-4E1C-81D0-6437598AD959}" type="datetimeFigureOut">
              <a:rPr lang="en-US"/>
              <a:pPr>
                <a:defRPr/>
              </a:pPr>
              <a:t>5/5/2015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7188D8A-3126-4160-A48D-59AB3C53884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096C99-4712-428D-8E83-3AFD193F7842}" type="datetimeFigureOut">
              <a:rPr lang="en-US"/>
              <a:pPr>
                <a:defRPr/>
              </a:pPr>
              <a:t>5/5/2015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1459A3-4D7B-4400-8B95-58CD7C8E23B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1A6420-1350-460C-8CF8-7EE32FC3AE55}" type="datetimeFigureOut">
              <a:rPr lang="en-US"/>
              <a:pPr>
                <a:defRPr/>
              </a:pPr>
              <a:t>5/5/2015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54C5C-A098-41E8-BEC0-529C52D2B42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67D47-F2DF-44A0-97EB-F18F0AB388ED}" type="datetimeFigureOut">
              <a:rPr lang="en-US"/>
              <a:pPr>
                <a:defRPr/>
              </a:pPr>
              <a:t>5/5/2015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76C81-7F5D-438C-ABCC-0C56E5BCE12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380B663-2346-4F59-A7AC-771290A2F4E5}" type="datetimeFigureOut">
              <a:rPr lang="en-US"/>
              <a:pPr>
                <a:defRPr/>
              </a:pPr>
              <a:t>5/5/2015</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9DA9ACE-1310-4CA1-B852-CB56A1BC31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214D16-809D-4BEB-A52E-6C0FF7A3A78F}" type="datetimeFigureOut">
              <a:rPr lang="en-US"/>
              <a:pPr>
                <a:defRPr/>
              </a:pPr>
              <a:t>5/5/2015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DC9A14-33D0-4BC2-8373-4F4550A4FE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E6246284-DDC2-4505-AB71-062DB9A09575}" type="datetimeFigureOut">
              <a:rPr lang="en-US"/>
              <a:pPr>
                <a:defRPr/>
              </a:pPr>
              <a:t>5/5/2015</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7F11DDD9-4826-42FC-B1A4-5946718CDE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10890CB-C68F-4341-AC09-DD613E3C5C79}" type="datetimeFigureOut">
              <a:rPr lang="en-US"/>
              <a:pPr>
                <a:defRPr/>
              </a:pPr>
              <a:t>5/5/2015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7E8F99-ED58-4339-9261-001BF8F559E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AB56EC-4E42-4BD8-BF30-61B2E69ED4A8}" type="datetimeFigureOut">
              <a:rPr lang="en-US"/>
              <a:pPr>
                <a:defRPr/>
              </a:pPr>
              <a:t>5/5/2015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1AF395-1E95-466F-A1E3-F8125530E02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C117120-3BEF-4FCB-9445-3A70286188AE}" type="datetimeFigureOut">
              <a:rPr lang="en-US"/>
              <a:pPr>
                <a:defRPr/>
              </a:pPr>
              <a:t>5/5/2015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A6AE80C-684B-4E0F-BEA0-3F211F41F5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127A99-54B7-4261-B0B8-C2EC1997EBCD}" type="datetimeFigureOut">
              <a:rPr lang="en-US"/>
              <a:pPr>
                <a:defRPr/>
              </a:pPr>
              <a:t>5/5/2015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812CAB-B06A-4381-9575-D60557A4637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2">
                    <a:lumMod val="90000"/>
                    <a:lumOff val="10000"/>
                  </a:schemeClr>
                </a:solidFill>
                <a:latin typeface="+mn-lt"/>
              </a:defRPr>
            </a:lvl1pPr>
          </a:lstStyle>
          <a:p>
            <a:pPr>
              <a:defRPr/>
            </a:pPr>
            <a:fld id="{C5E75557-1279-4075-B8FC-F381E72C9784}" type="datetimeFigureOut">
              <a:rPr lang="en-US"/>
              <a:pPr>
                <a:defRPr/>
              </a:pPr>
              <a:t>5/5/2015</a:t>
            </a:fld>
            <a:endParaRPr lang="en-US" dirty="0"/>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dirty="0">
                <a:solidFill>
                  <a:schemeClr val="tx2">
                    <a:lumMod val="90000"/>
                    <a:lumOff val="1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smtClean="0">
                <a:solidFill>
                  <a:schemeClr val="tx1">
                    <a:lumMod val="85000"/>
                    <a:lumOff val="15000"/>
                  </a:schemeClr>
                </a:solidFill>
                <a:latin typeface="+mj-lt"/>
              </a:defRPr>
            </a:lvl1pPr>
          </a:lstStyle>
          <a:p>
            <a:pPr>
              <a:defRPr/>
            </a:pPr>
            <a:fld id="{784F1C2A-C1C0-48E9-9407-E3F943F6130C}" type="slidenum">
              <a:rPr lang="en-US"/>
              <a:pPr>
                <a:defRPr/>
              </a:pPr>
              <a:t>‹#›</a:t>
            </a:fld>
            <a:endParaRPr lang="en-US"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87" r:id="rId8"/>
    <p:sldLayoutId id="2147483679" r:id="rId9"/>
    <p:sldLayoutId id="2147483678" r:id="rId10"/>
    <p:sldLayoutId id="2147483677" r:id="rId11"/>
  </p:sldLayoutIdLst>
  <p:txStyles>
    <p:titleStyle>
      <a:lvl1pPr algn="l" rtl="0" fontAlgn="base">
        <a:spcBef>
          <a:spcPct val="0"/>
        </a:spcBef>
        <a:spcAft>
          <a:spcPct val="0"/>
        </a:spcAft>
        <a:defRPr sz="5400" kern="1200">
          <a:solidFill>
            <a:srgbClr val="262626"/>
          </a:solidFill>
          <a:latin typeface="+mj-lt"/>
          <a:ea typeface="+mj-ea"/>
          <a:cs typeface="+mj-cs"/>
        </a:defRPr>
      </a:lvl1pPr>
      <a:lvl2pPr algn="l" rtl="0" fontAlgn="base">
        <a:spcBef>
          <a:spcPct val="0"/>
        </a:spcBef>
        <a:spcAft>
          <a:spcPct val="0"/>
        </a:spcAft>
        <a:defRPr sz="5400">
          <a:solidFill>
            <a:srgbClr val="262626"/>
          </a:solidFill>
          <a:latin typeface="Impact" pitchFamily="34" charset="0"/>
        </a:defRPr>
      </a:lvl2pPr>
      <a:lvl3pPr algn="l" rtl="0" fontAlgn="base">
        <a:spcBef>
          <a:spcPct val="0"/>
        </a:spcBef>
        <a:spcAft>
          <a:spcPct val="0"/>
        </a:spcAft>
        <a:defRPr sz="5400">
          <a:solidFill>
            <a:srgbClr val="262626"/>
          </a:solidFill>
          <a:latin typeface="Impact" pitchFamily="34" charset="0"/>
        </a:defRPr>
      </a:lvl3pPr>
      <a:lvl4pPr algn="l" rtl="0" fontAlgn="base">
        <a:spcBef>
          <a:spcPct val="0"/>
        </a:spcBef>
        <a:spcAft>
          <a:spcPct val="0"/>
        </a:spcAft>
        <a:defRPr sz="5400">
          <a:solidFill>
            <a:srgbClr val="262626"/>
          </a:solidFill>
          <a:latin typeface="Impact" pitchFamily="34" charset="0"/>
        </a:defRPr>
      </a:lvl4pPr>
      <a:lvl5pPr algn="l" rtl="0" fontAlgn="base">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fontAlgn="base">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fontAlgn="base">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fontAlgn="base">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4"/>
          <p:cNvSpPr>
            <a:spLocks noGrp="1"/>
          </p:cNvSpPr>
          <p:nvPr>
            <p:ph type="subTitle" idx="1"/>
          </p:nvPr>
        </p:nvSpPr>
        <p:spPr>
          <a:xfrm>
            <a:off x="762000" y="1066800"/>
            <a:ext cx="7315200" cy="1144588"/>
          </a:xfrm>
        </p:spPr>
        <p:txBody>
          <a:bodyPr/>
          <a:lstStyle/>
          <a:p>
            <a:pPr algn="ctr"/>
            <a:r>
              <a:rPr lang="en-US" sz="4000" b="1" smtClean="0"/>
              <a:t>Customer Service Keys to Increase Your Business</a:t>
            </a:r>
          </a:p>
        </p:txBody>
      </p:sp>
      <p:sp>
        <p:nvSpPr>
          <p:cNvPr id="13314" name="TextBox 5"/>
          <p:cNvSpPr txBox="1">
            <a:spLocks noChangeArrowheads="1"/>
          </p:cNvSpPr>
          <p:nvPr/>
        </p:nvSpPr>
        <p:spPr bwMode="auto">
          <a:xfrm>
            <a:off x="1981200" y="4648200"/>
            <a:ext cx="4881563" cy="708025"/>
          </a:xfrm>
          <a:prstGeom prst="rect">
            <a:avLst/>
          </a:prstGeom>
          <a:noFill/>
          <a:ln w="9525">
            <a:noFill/>
            <a:miter lim="800000"/>
            <a:headEnd/>
            <a:tailEnd/>
          </a:ln>
        </p:spPr>
        <p:txBody>
          <a:bodyPr wrap="none">
            <a:spAutoFit/>
          </a:bodyPr>
          <a:lstStyle/>
          <a:p>
            <a:r>
              <a:rPr lang="en-US" sz="2000">
                <a:latin typeface="Times New Roman" pitchFamily="18" charset="0"/>
              </a:rPr>
              <a:t>Blackstone Valley Tourism Business Network</a:t>
            </a:r>
          </a:p>
          <a:p>
            <a:r>
              <a:rPr lang="en-US" sz="2000">
                <a:latin typeface="Times New Roman" pitchFamily="18" charset="0"/>
              </a:rPr>
              <a:t>May 5, 2015</a:t>
            </a:r>
          </a:p>
        </p:txBody>
      </p:sp>
      <p:sp>
        <p:nvSpPr>
          <p:cNvPr id="13315" name="TextBox 6"/>
          <p:cNvSpPr txBox="1">
            <a:spLocks noChangeArrowheads="1"/>
          </p:cNvSpPr>
          <p:nvPr/>
        </p:nvSpPr>
        <p:spPr bwMode="auto">
          <a:xfrm>
            <a:off x="3200400" y="5557838"/>
            <a:ext cx="2582863" cy="400050"/>
          </a:xfrm>
          <a:prstGeom prst="rect">
            <a:avLst/>
          </a:prstGeom>
          <a:noFill/>
          <a:ln w="9525">
            <a:noFill/>
            <a:miter lim="800000"/>
            <a:headEnd/>
            <a:tailEnd/>
          </a:ln>
        </p:spPr>
        <p:txBody>
          <a:bodyPr wrap="none">
            <a:spAutoFit/>
          </a:bodyPr>
          <a:lstStyle/>
          <a:p>
            <a:pPr algn="ctr"/>
            <a:r>
              <a:rPr lang="en-US" sz="2000">
                <a:latin typeface="Times New Roman" pitchFamily="18" charset="0"/>
              </a:rPr>
              <a:t>Michael Sabitoni, CHE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W Marriott, Jr"/>
          <p:cNvPicPr>
            <a:picLocks noChangeAspect="1" noChangeArrowheads="1"/>
          </p:cNvPicPr>
          <p:nvPr/>
        </p:nvPicPr>
        <p:blipFill>
          <a:blip r:embed="rId2" cstate="print">
            <a:extLst>
              <a:ext uri="{28A0092B-C50C-407E-A947-70E740481C1C}"/>
            </a:extLst>
          </a:blip>
          <a:srcRect/>
          <a:stretch>
            <a:fillRect/>
          </a:stretch>
        </p:blipFill>
        <p:spPr bwMode="auto">
          <a:xfrm>
            <a:off x="2819400" y="685800"/>
            <a:ext cx="3276600" cy="408755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extLst>
        </p:spPr>
      </p:pic>
      <p:sp>
        <p:nvSpPr>
          <p:cNvPr id="22530" name="TextBox 4"/>
          <p:cNvSpPr txBox="1">
            <a:spLocks noChangeArrowheads="1"/>
          </p:cNvSpPr>
          <p:nvPr/>
        </p:nvSpPr>
        <p:spPr bwMode="auto">
          <a:xfrm>
            <a:off x="838200" y="5153025"/>
            <a:ext cx="7391400" cy="646113"/>
          </a:xfrm>
          <a:prstGeom prst="rect">
            <a:avLst/>
          </a:prstGeom>
          <a:noFill/>
          <a:ln w="9525">
            <a:noFill/>
            <a:miter lim="800000"/>
            <a:headEnd/>
            <a:tailEnd/>
          </a:ln>
        </p:spPr>
        <p:txBody>
          <a:bodyPr>
            <a:spAutoFit/>
          </a:bodyPr>
          <a:lstStyle/>
          <a:p>
            <a:pPr algn="ctr"/>
            <a:r>
              <a:rPr lang="en-US">
                <a:latin typeface="Times New Roman" pitchFamily="18" charset="0"/>
              </a:rPr>
              <a:t>“Hire friendly, train technical.” – JW Marriott, Jr. at Johnson &amp; Wales University, April 9</a:t>
            </a:r>
            <a:r>
              <a:rPr lang="en-US" baseline="30000">
                <a:latin typeface="Times New Roman" pitchFamily="18" charset="0"/>
              </a:rPr>
              <a:t>th</a:t>
            </a:r>
            <a:r>
              <a:rPr lang="en-US">
                <a:latin typeface="Times New Roman" pitchFamily="18" charset="0"/>
              </a:rPr>
              <a:t> 2015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762000" y="1295400"/>
            <a:ext cx="7543800" cy="2586038"/>
          </a:xfrm>
          <a:prstGeom prst="rect">
            <a:avLst/>
          </a:prstGeom>
          <a:noFill/>
          <a:ln w="9525">
            <a:noFill/>
            <a:miter lim="800000"/>
            <a:headEnd/>
            <a:tailEnd/>
          </a:ln>
        </p:spPr>
        <p:txBody>
          <a:bodyPr>
            <a:spAutoFit/>
          </a:bodyPr>
          <a:lstStyle/>
          <a:p>
            <a:r>
              <a:rPr lang="en-US" b="1">
                <a:latin typeface="Times New Roman" pitchFamily="18" charset="0"/>
              </a:rPr>
              <a:t>What is Quality Customer Service?</a:t>
            </a:r>
          </a:p>
          <a:p>
            <a:endParaRPr lang="en-US">
              <a:latin typeface="Times New Roman" pitchFamily="18" charset="0"/>
            </a:endParaRPr>
          </a:p>
          <a:p>
            <a:r>
              <a:rPr lang="en-US">
                <a:latin typeface="Times New Roman" pitchFamily="18" charset="0"/>
              </a:rPr>
              <a:t>Definition: Quality customer service is consistently surpassing customer expectations in selected areas.</a:t>
            </a:r>
          </a:p>
          <a:p>
            <a:endParaRPr lang="en-US">
              <a:latin typeface="Times New Roman" pitchFamily="18" charset="0"/>
            </a:endParaRPr>
          </a:p>
          <a:p>
            <a:r>
              <a:rPr lang="en-US" i="1">
                <a:latin typeface="Times New Roman" pitchFamily="18" charset="0"/>
              </a:rPr>
              <a:t>Reminder – Reality is the way guests/patients/families see things.  Their perceptions, not your perceptions, influence their behavior.  It’s not enough to provide what you think is good service; they have to perceive it as good.  If they aren’t satisfied, for whatever reason, it isn’t good service.</a:t>
            </a:r>
          </a:p>
        </p:txBody>
      </p:sp>
      <p:sp>
        <p:nvSpPr>
          <p:cNvPr id="14338" name="Title 3"/>
          <p:cNvSpPr txBox="1">
            <a:spLocks/>
          </p:cNvSpPr>
          <p:nvPr/>
        </p:nvSpPr>
        <p:spPr bwMode="auto">
          <a:xfrm>
            <a:off x="762000" y="381000"/>
            <a:ext cx="7543800" cy="766763"/>
          </a:xfrm>
          <a:prstGeom prst="rect">
            <a:avLst/>
          </a:prstGeom>
          <a:noFill/>
          <a:ln w="9525">
            <a:noFill/>
            <a:miter lim="800000"/>
            <a:headEnd/>
            <a:tailEnd/>
          </a:ln>
        </p:spPr>
        <p:txBody>
          <a:bodyPr anchor="b"/>
          <a:lstStyle/>
          <a:p>
            <a:pPr algn="ctr"/>
            <a:r>
              <a:rPr lang="en-US" sz="3600">
                <a:solidFill>
                  <a:srgbClr val="262626"/>
                </a:solidFill>
                <a:latin typeface="Impact" pitchFamily="34" charset="0"/>
              </a:rPr>
              <a:t>Quality Customer Service</a:t>
            </a:r>
          </a:p>
        </p:txBody>
      </p:sp>
      <p:pic>
        <p:nvPicPr>
          <p:cNvPr id="14339" name="Picture 2" descr="http://marketculture.files.wordpress.com/2013/12/customer-service-image-on-blackboard.jpg"/>
          <p:cNvPicPr>
            <a:picLocks noChangeAspect="1" noChangeArrowheads="1"/>
          </p:cNvPicPr>
          <p:nvPr/>
        </p:nvPicPr>
        <p:blipFill>
          <a:blip r:embed="rId2"/>
          <a:srcRect l="10886" t="14674" r="10210" b="12463"/>
          <a:stretch>
            <a:fillRect/>
          </a:stretch>
        </p:blipFill>
        <p:spPr bwMode="auto">
          <a:xfrm>
            <a:off x="2749550" y="3881438"/>
            <a:ext cx="3568700" cy="219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609600" y="1295400"/>
            <a:ext cx="8001000" cy="369888"/>
          </a:xfrm>
          <a:prstGeom prst="rect">
            <a:avLst/>
          </a:prstGeom>
          <a:noFill/>
          <a:ln w="9525">
            <a:noFill/>
            <a:miter lim="800000"/>
            <a:headEnd/>
            <a:tailEnd/>
          </a:ln>
        </p:spPr>
        <p:txBody>
          <a:bodyPr>
            <a:spAutoFit/>
          </a:bodyPr>
          <a:lstStyle/>
          <a:p>
            <a:r>
              <a:rPr lang="en-US" u="sng">
                <a:latin typeface="Times New Roman" pitchFamily="18" charset="0"/>
              </a:rPr>
              <a:t>Positive Service Characteristics</a:t>
            </a:r>
            <a:r>
              <a:rPr lang="en-US">
                <a:latin typeface="Times New Roman" pitchFamily="18" charset="0"/>
              </a:rPr>
              <a:t>	    </a:t>
            </a:r>
            <a:r>
              <a:rPr lang="en-US" u="sng">
                <a:latin typeface="Times New Roman" pitchFamily="18" charset="0"/>
              </a:rPr>
              <a:t>Negative Service Characteristics</a:t>
            </a:r>
          </a:p>
        </p:txBody>
      </p:sp>
      <p:sp>
        <p:nvSpPr>
          <p:cNvPr id="5" name="Title 3"/>
          <p:cNvSpPr txBox="1">
            <a:spLocks/>
          </p:cNvSpPr>
          <p:nvPr/>
        </p:nvSpPr>
        <p:spPr>
          <a:xfrm>
            <a:off x="762000" y="381000"/>
            <a:ext cx="7543800" cy="766763"/>
          </a:xfrm>
          <a:prstGeom prst="rect">
            <a:avLst/>
          </a:prstGeom>
        </p:spPr>
        <p:txBody>
          <a:bodyPr anchor="b">
            <a:normAutofit fontScale="85000"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3600" dirty="0" smtClean="0"/>
              <a:t>Positive and Negative Service Characteristics</a:t>
            </a:r>
            <a:endParaRPr lang="en-US" sz="3600" dirty="0"/>
          </a:p>
        </p:txBody>
      </p:sp>
      <p:cxnSp>
        <p:nvCxnSpPr>
          <p:cNvPr id="3" name="Straight Connector 2"/>
          <p:cNvCxnSpPr>
            <a:endCxn id="15364" idx="0"/>
          </p:cNvCxnSpPr>
          <p:nvPr/>
        </p:nvCxnSpPr>
        <p:spPr>
          <a:xfrm>
            <a:off x="4419600" y="1147763"/>
            <a:ext cx="0" cy="3881437"/>
          </a:xfrm>
          <a:prstGeom prst="line">
            <a:avLst/>
          </a:prstGeom>
        </p:spPr>
        <p:style>
          <a:lnRef idx="1">
            <a:schemeClr val="dk1"/>
          </a:lnRef>
          <a:fillRef idx="0">
            <a:schemeClr val="dk1"/>
          </a:fillRef>
          <a:effectRef idx="0">
            <a:schemeClr val="dk1"/>
          </a:effectRef>
          <a:fontRef idx="minor">
            <a:schemeClr val="tx1"/>
          </a:fontRef>
        </p:style>
      </p:cxnSp>
      <p:sp>
        <p:nvSpPr>
          <p:cNvPr id="15364" name="TextBox 6"/>
          <p:cNvSpPr txBox="1">
            <a:spLocks noChangeArrowheads="1"/>
          </p:cNvSpPr>
          <p:nvPr/>
        </p:nvSpPr>
        <p:spPr bwMode="auto">
          <a:xfrm>
            <a:off x="647700" y="5029200"/>
            <a:ext cx="7543800" cy="1016000"/>
          </a:xfrm>
          <a:prstGeom prst="rect">
            <a:avLst/>
          </a:prstGeom>
          <a:noFill/>
          <a:ln w="9525">
            <a:noFill/>
            <a:miter lim="800000"/>
            <a:headEnd/>
            <a:tailEnd/>
          </a:ln>
        </p:spPr>
        <p:txBody>
          <a:bodyPr>
            <a:spAutoFit/>
          </a:bodyPr>
          <a:lstStyle/>
          <a:p>
            <a:r>
              <a:rPr lang="en-US" sz="2000" i="1">
                <a:latin typeface="Times New Roman" pitchFamily="18" charset="0"/>
              </a:rPr>
              <a:t>Remember the old adage, “The customer is always right.”  This doesn’t mean you have to “give away the store”, but it does mean you must find ways to match customer expectations and company requirements.</a:t>
            </a:r>
          </a:p>
        </p:txBody>
      </p:sp>
      <p:sp>
        <p:nvSpPr>
          <p:cNvPr id="2" name="TextBox 1"/>
          <p:cNvSpPr txBox="1">
            <a:spLocks noChangeArrowheads="1"/>
          </p:cNvSpPr>
          <p:nvPr/>
        </p:nvSpPr>
        <p:spPr bwMode="auto">
          <a:xfrm>
            <a:off x="647700" y="1665288"/>
            <a:ext cx="3675063" cy="3138487"/>
          </a:xfrm>
          <a:prstGeom prst="rect">
            <a:avLst/>
          </a:prstGeom>
          <a:noFill/>
          <a:ln w="9525">
            <a:noFill/>
            <a:miter lim="800000"/>
            <a:headEnd/>
            <a:tailEnd/>
          </a:ln>
        </p:spPr>
        <p:txBody>
          <a:bodyPr wrap="none">
            <a:spAutoFit/>
          </a:bodyPr>
          <a:lstStyle/>
          <a:p>
            <a:pPr marL="285750" indent="-285750">
              <a:buFont typeface="Arial" charset="0"/>
              <a:buChar char="•"/>
            </a:pPr>
            <a:r>
              <a:rPr lang="en-US">
                <a:latin typeface="Times New Roman" pitchFamily="18" charset="0"/>
              </a:rPr>
              <a:t>Product/service knowledge</a:t>
            </a:r>
          </a:p>
          <a:p>
            <a:pPr marL="285750" indent="-285750">
              <a:buFont typeface="Arial" charset="0"/>
              <a:buChar char="•"/>
            </a:pPr>
            <a:r>
              <a:rPr lang="en-US">
                <a:latin typeface="Times New Roman" pitchFamily="18" charset="0"/>
              </a:rPr>
              <a:t>Courtesy/politeness</a:t>
            </a:r>
          </a:p>
          <a:p>
            <a:pPr marL="285750" indent="-285750">
              <a:buFont typeface="Arial" charset="0"/>
              <a:buChar char="•"/>
            </a:pPr>
            <a:r>
              <a:rPr lang="en-US">
                <a:latin typeface="Times New Roman" pitchFamily="18" charset="0"/>
              </a:rPr>
              <a:t>Perceiving customer requirements</a:t>
            </a:r>
          </a:p>
          <a:p>
            <a:pPr marL="285750" indent="-285750">
              <a:buFont typeface="Arial" charset="0"/>
              <a:buChar char="•"/>
            </a:pPr>
            <a:r>
              <a:rPr lang="en-US">
                <a:latin typeface="Times New Roman" pitchFamily="18" charset="0"/>
              </a:rPr>
              <a:t>Clear speech</a:t>
            </a:r>
          </a:p>
          <a:p>
            <a:pPr marL="285750" indent="-285750">
              <a:buFont typeface="Arial" charset="0"/>
              <a:buChar char="•"/>
            </a:pPr>
            <a:r>
              <a:rPr lang="en-US">
                <a:latin typeface="Times New Roman" pitchFamily="18" charset="0"/>
              </a:rPr>
              <a:t>Efficiency/promptness</a:t>
            </a:r>
          </a:p>
          <a:p>
            <a:pPr marL="285750" indent="-285750">
              <a:buFont typeface="Arial" charset="0"/>
              <a:buChar char="•"/>
            </a:pPr>
            <a:r>
              <a:rPr lang="en-US">
                <a:latin typeface="Times New Roman" pitchFamily="18" charset="0"/>
              </a:rPr>
              <a:t>Punctuality</a:t>
            </a:r>
          </a:p>
          <a:p>
            <a:pPr marL="285750" indent="-285750">
              <a:buFont typeface="Arial" charset="0"/>
              <a:buChar char="•"/>
            </a:pPr>
            <a:r>
              <a:rPr lang="en-US">
                <a:latin typeface="Times New Roman" pitchFamily="18" charset="0"/>
              </a:rPr>
              <a:t>Effective communication</a:t>
            </a:r>
          </a:p>
          <a:p>
            <a:pPr marL="285750" indent="-285750">
              <a:buFont typeface="Arial" charset="0"/>
              <a:buChar char="•"/>
            </a:pPr>
            <a:r>
              <a:rPr lang="en-US">
                <a:latin typeface="Times New Roman" pitchFamily="18" charset="0"/>
              </a:rPr>
              <a:t>Tolerance to pressure</a:t>
            </a:r>
          </a:p>
          <a:p>
            <a:pPr marL="285750" indent="-285750">
              <a:buFont typeface="Arial" charset="0"/>
              <a:buChar char="•"/>
            </a:pPr>
            <a:r>
              <a:rPr lang="en-US">
                <a:latin typeface="Times New Roman" pitchFamily="18" charset="0"/>
              </a:rPr>
              <a:t>Assertiveness</a:t>
            </a:r>
          </a:p>
          <a:p>
            <a:pPr marL="285750" indent="-285750">
              <a:buFont typeface="Arial" charset="0"/>
              <a:buChar char="•"/>
            </a:pPr>
            <a:r>
              <a:rPr lang="en-US">
                <a:latin typeface="Times New Roman" pitchFamily="18" charset="0"/>
              </a:rPr>
              <a:t>Understanding cultural differences</a:t>
            </a:r>
          </a:p>
          <a:p>
            <a:pPr marL="285750" indent="-285750">
              <a:buFont typeface="Arial" charset="0"/>
              <a:buChar char="•"/>
            </a:pPr>
            <a:r>
              <a:rPr lang="en-US">
                <a:latin typeface="Times New Roman" pitchFamily="18" charset="0"/>
              </a:rPr>
              <a:t>Interest</a:t>
            </a:r>
            <a:endParaRPr lang="en-US" sz="1000">
              <a:latin typeface="Times New Roman" pitchFamily="18" charset="0"/>
            </a:endParaRPr>
          </a:p>
        </p:txBody>
      </p:sp>
      <p:sp>
        <p:nvSpPr>
          <p:cNvPr id="8" name="TextBox 7"/>
          <p:cNvSpPr txBox="1">
            <a:spLocks noChangeArrowheads="1"/>
          </p:cNvSpPr>
          <p:nvPr/>
        </p:nvSpPr>
        <p:spPr bwMode="auto">
          <a:xfrm>
            <a:off x="4495800" y="1665288"/>
            <a:ext cx="3810000" cy="2030412"/>
          </a:xfrm>
          <a:prstGeom prst="rect">
            <a:avLst/>
          </a:prstGeom>
          <a:noFill/>
          <a:ln w="9525">
            <a:noFill/>
            <a:miter lim="800000"/>
            <a:headEnd/>
            <a:tailEnd/>
          </a:ln>
        </p:spPr>
        <p:txBody>
          <a:bodyPr>
            <a:spAutoFit/>
          </a:bodyPr>
          <a:lstStyle/>
          <a:p>
            <a:pPr marL="285750" indent="-285750">
              <a:buFont typeface="Arial" charset="0"/>
              <a:buChar char="•"/>
            </a:pPr>
            <a:r>
              <a:rPr lang="en-US">
                <a:latin typeface="Times New Roman" pitchFamily="18" charset="0"/>
              </a:rPr>
              <a:t>Ignoring customers</a:t>
            </a:r>
          </a:p>
          <a:p>
            <a:pPr marL="285750" indent="-285750">
              <a:buFont typeface="Arial" charset="0"/>
              <a:buChar char="•"/>
            </a:pPr>
            <a:r>
              <a:rPr lang="en-US">
                <a:latin typeface="Times New Roman" pitchFamily="18" charset="0"/>
              </a:rPr>
              <a:t>Treating customers as interruptions</a:t>
            </a:r>
          </a:p>
          <a:p>
            <a:pPr marL="285750" indent="-285750">
              <a:buFont typeface="Arial" charset="0"/>
              <a:buChar char="•"/>
            </a:pPr>
            <a:r>
              <a:rPr lang="en-US">
                <a:latin typeface="Times New Roman" pitchFamily="18" charset="0"/>
              </a:rPr>
              <a:t>Avoiding responsibility, problems, controversy, and issues</a:t>
            </a:r>
          </a:p>
          <a:p>
            <a:pPr marL="285750" indent="-285750">
              <a:buFont typeface="Arial" charset="0"/>
              <a:buChar char="•"/>
            </a:pPr>
            <a:r>
              <a:rPr lang="en-US">
                <a:latin typeface="Times New Roman" pitchFamily="18" charset="0"/>
              </a:rPr>
              <a:t>Doing work over rather than doing it right the first time</a:t>
            </a:r>
          </a:p>
          <a:p>
            <a:pPr marL="285750" indent="-285750">
              <a:buFont typeface="Arial" charset="0"/>
              <a:buChar char="•"/>
            </a:pPr>
            <a:r>
              <a:rPr lang="en-US">
                <a:latin typeface="Times New Roman" pitchFamily="18" charset="0"/>
              </a:rPr>
              <a:t>Rudeness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txBox="1">
            <a:spLocks/>
          </p:cNvSpPr>
          <p:nvPr/>
        </p:nvSpPr>
        <p:spPr bwMode="auto">
          <a:xfrm>
            <a:off x="762000" y="381000"/>
            <a:ext cx="7543800" cy="766763"/>
          </a:xfrm>
          <a:prstGeom prst="rect">
            <a:avLst/>
          </a:prstGeom>
          <a:noFill/>
          <a:ln w="9525">
            <a:noFill/>
            <a:miter lim="800000"/>
            <a:headEnd/>
            <a:tailEnd/>
          </a:ln>
        </p:spPr>
        <p:txBody>
          <a:bodyPr anchor="b"/>
          <a:lstStyle/>
          <a:p>
            <a:pPr algn="ctr"/>
            <a:r>
              <a:rPr lang="en-US" sz="3600">
                <a:solidFill>
                  <a:srgbClr val="262626"/>
                </a:solidFill>
                <a:latin typeface="Impact" pitchFamily="34" charset="0"/>
              </a:rPr>
              <a:t>Who is Your Customer?</a:t>
            </a:r>
          </a:p>
        </p:txBody>
      </p:sp>
      <p:pic>
        <p:nvPicPr>
          <p:cNvPr id="16386" name="Picture 2"/>
          <p:cNvPicPr>
            <a:picLocks noChangeAspect="1" noChangeArrowheads="1"/>
          </p:cNvPicPr>
          <p:nvPr/>
        </p:nvPicPr>
        <p:blipFill>
          <a:blip r:embed="rId2"/>
          <a:srcRect/>
          <a:stretch>
            <a:fillRect/>
          </a:stretch>
        </p:blipFill>
        <p:spPr bwMode="auto">
          <a:xfrm>
            <a:off x="2038350" y="3733800"/>
            <a:ext cx="4991100" cy="2200275"/>
          </a:xfrm>
          <a:prstGeom prst="rect">
            <a:avLst/>
          </a:prstGeom>
          <a:noFill/>
          <a:ln w="9525">
            <a:noFill/>
            <a:miter lim="800000"/>
            <a:headEnd/>
            <a:tailEnd/>
          </a:ln>
        </p:spPr>
      </p:pic>
      <p:sp>
        <p:nvSpPr>
          <p:cNvPr id="16387" name="TextBox 6"/>
          <p:cNvSpPr txBox="1">
            <a:spLocks noChangeArrowheads="1"/>
          </p:cNvSpPr>
          <p:nvPr/>
        </p:nvSpPr>
        <p:spPr bwMode="auto">
          <a:xfrm>
            <a:off x="762000" y="1295400"/>
            <a:ext cx="3657600" cy="400050"/>
          </a:xfrm>
          <a:prstGeom prst="rect">
            <a:avLst/>
          </a:prstGeom>
          <a:noFill/>
          <a:ln w="9525">
            <a:noFill/>
            <a:miter lim="800000"/>
            <a:headEnd/>
            <a:tailEnd/>
          </a:ln>
        </p:spPr>
        <p:txBody>
          <a:bodyPr>
            <a:spAutoFit/>
          </a:bodyPr>
          <a:lstStyle/>
          <a:p>
            <a:r>
              <a:rPr lang="en-US" sz="2000">
                <a:latin typeface="Times New Roman" pitchFamily="18" charset="0"/>
              </a:rPr>
              <a:t>Who are your internal customers?</a:t>
            </a:r>
          </a:p>
        </p:txBody>
      </p:sp>
      <p:cxnSp>
        <p:nvCxnSpPr>
          <p:cNvPr id="8" name="Straight Connector 7"/>
          <p:cNvCxnSpPr/>
          <p:nvPr/>
        </p:nvCxnSpPr>
        <p:spPr>
          <a:xfrm>
            <a:off x="4618038" y="1147763"/>
            <a:ext cx="0" cy="2433637"/>
          </a:xfrm>
          <a:prstGeom prst="line">
            <a:avLst/>
          </a:prstGeom>
        </p:spPr>
        <p:style>
          <a:lnRef idx="1">
            <a:schemeClr val="dk1"/>
          </a:lnRef>
          <a:fillRef idx="0">
            <a:schemeClr val="dk1"/>
          </a:fillRef>
          <a:effectRef idx="0">
            <a:schemeClr val="dk1"/>
          </a:effectRef>
          <a:fontRef idx="minor">
            <a:schemeClr val="tx1"/>
          </a:fontRef>
        </p:style>
      </p:cxnSp>
      <p:sp>
        <p:nvSpPr>
          <p:cNvPr id="16389" name="TextBox 8"/>
          <p:cNvSpPr txBox="1">
            <a:spLocks noChangeArrowheads="1"/>
          </p:cNvSpPr>
          <p:nvPr/>
        </p:nvSpPr>
        <p:spPr bwMode="auto">
          <a:xfrm>
            <a:off x="5029200" y="1103313"/>
            <a:ext cx="3656013" cy="708025"/>
          </a:xfrm>
          <a:prstGeom prst="rect">
            <a:avLst/>
          </a:prstGeom>
          <a:noFill/>
          <a:ln w="9525">
            <a:noFill/>
            <a:miter lim="800000"/>
            <a:headEnd/>
            <a:tailEnd/>
          </a:ln>
        </p:spPr>
        <p:txBody>
          <a:bodyPr>
            <a:spAutoFit/>
          </a:bodyPr>
          <a:lstStyle/>
          <a:p>
            <a:r>
              <a:rPr lang="en-US" sz="2000">
                <a:latin typeface="Times New Roman" pitchFamily="18" charset="0"/>
              </a:rPr>
              <a:t>What kind of contact do you have with your external customers?</a:t>
            </a:r>
          </a:p>
        </p:txBody>
      </p:sp>
      <p:cxnSp>
        <p:nvCxnSpPr>
          <p:cNvPr id="10" name="Straight Connector 9"/>
          <p:cNvCxnSpPr/>
          <p:nvPr/>
        </p:nvCxnSpPr>
        <p:spPr>
          <a:xfrm flipH="1">
            <a:off x="762000" y="1804988"/>
            <a:ext cx="75438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95400"/>
            <a:ext cx="7543800" cy="2678113"/>
          </a:xfrm>
          <a:prstGeom prst="rect">
            <a:avLst/>
          </a:prstGeom>
          <a:noFill/>
        </p:spPr>
        <p:txBody>
          <a:bodyPr>
            <a:spAutoFit/>
          </a:bodyPr>
          <a:lstStyle/>
          <a:p>
            <a:pPr fontAlgn="auto">
              <a:spcBef>
                <a:spcPts val="0"/>
              </a:spcBef>
              <a:spcAft>
                <a:spcPts val="0"/>
              </a:spcAft>
              <a:defRPr/>
            </a:pPr>
            <a:r>
              <a:rPr lang="en-US" sz="2400" dirty="0">
                <a:latin typeface="+mn-lt"/>
              </a:rPr>
              <a:t>Quality customer service:</a:t>
            </a:r>
          </a:p>
          <a:p>
            <a:pPr marL="285750" indent="-285750" fontAlgn="auto">
              <a:spcBef>
                <a:spcPts val="0"/>
              </a:spcBef>
              <a:spcAft>
                <a:spcPts val="0"/>
              </a:spcAft>
              <a:buFont typeface="Arial" pitchFamily="34" charset="0"/>
              <a:buChar char="•"/>
              <a:defRPr/>
            </a:pPr>
            <a:r>
              <a:rPr lang="en-US" sz="2400" dirty="0">
                <a:latin typeface="+mn-lt"/>
              </a:rPr>
              <a:t>Saves time</a:t>
            </a:r>
          </a:p>
          <a:p>
            <a:pPr marL="285750" indent="-285750" fontAlgn="auto">
              <a:spcBef>
                <a:spcPts val="0"/>
              </a:spcBef>
              <a:spcAft>
                <a:spcPts val="0"/>
              </a:spcAft>
              <a:buFont typeface="Arial" pitchFamily="34" charset="0"/>
              <a:buChar char="•"/>
              <a:defRPr/>
            </a:pPr>
            <a:r>
              <a:rPr lang="en-US" sz="2400" dirty="0">
                <a:latin typeface="+mn-lt"/>
              </a:rPr>
              <a:t>Provides recognition and esteem</a:t>
            </a:r>
          </a:p>
          <a:p>
            <a:pPr marL="285750" indent="-285750" fontAlgn="auto">
              <a:spcBef>
                <a:spcPts val="0"/>
              </a:spcBef>
              <a:spcAft>
                <a:spcPts val="0"/>
              </a:spcAft>
              <a:buFont typeface="Arial" pitchFamily="34" charset="0"/>
              <a:buChar char="•"/>
              <a:defRPr/>
            </a:pPr>
            <a:r>
              <a:rPr lang="en-US" sz="2400" dirty="0">
                <a:latin typeface="+mn-lt"/>
              </a:rPr>
              <a:t>Creates fewer complaints and less stress</a:t>
            </a:r>
          </a:p>
          <a:p>
            <a:pPr marL="285750" indent="-285750" fontAlgn="auto">
              <a:spcBef>
                <a:spcPts val="0"/>
              </a:spcBef>
              <a:spcAft>
                <a:spcPts val="0"/>
              </a:spcAft>
              <a:buFont typeface="Arial" pitchFamily="34" charset="0"/>
              <a:buChar char="•"/>
              <a:defRPr/>
            </a:pPr>
            <a:r>
              <a:rPr lang="en-US" sz="2400" dirty="0">
                <a:latin typeface="+mn-lt"/>
              </a:rPr>
              <a:t>Makes work easier and more enjoyable</a:t>
            </a:r>
          </a:p>
          <a:p>
            <a:pPr marL="285750" indent="-285750" fontAlgn="auto">
              <a:spcBef>
                <a:spcPts val="0"/>
              </a:spcBef>
              <a:spcAft>
                <a:spcPts val="0"/>
              </a:spcAft>
              <a:buFont typeface="Arial" pitchFamily="34" charset="0"/>
              <a:buChar char="•"/>
              <a:defRPr/>
            </a:pPr>
            <a:r>
              <a:rPr lang="en-US" sz="2400" dirty="0">
                <a:latin typeface="+mn-lt"/>
              </a:rPr>
              <a:t>Promotes career success and earning potential</a:t>
            </a:r>
          </a:p>
          <a:p>
            <a:pPr marL="285750" indent="-285750" fontAlgn="auto">
              <a:spcBef>
                <a:spcPts val="0"/>
              </a:spcBef>
              <a:spcAft>
                <a:spcPts val="0"/>
              </a:spcAft>
              <a:buFont typeface="Arial" pitchFamily="34" charset="0"/>
              <a:buChar char="•"/>
              <a:defRPr/>
            </a:pPr>
            <a:r>
              <a:rPr lang="en-US" sz="2400" dirty="0">
                <a:latin typeface="+mn-lt"/>
              </a:rPr>
              <a:t>Keeps customers</a:t>
            </a:r>
          </a:p>
        </p:txBody>
      </p:sp>
      <p:sp>
        <p:nvSpPr>
          <p:cNvPr id="17410" name="Title 3"/>
          <p:cNvSpPr txBox="1">
            <a:spLocks/>
          </p:cNvSpPr>
          <p:nvPr/>
        </p:nvSpPr>
        <p:spPr bwMode="auto">
          <a:xfrm>
            <a:off x="762000" y="381000"/>
            <a:ext cx="7543800" cy="766763"/>
          </a:xfrm>
          <a:prstGeom prst="rect">
            <a:avLst/>
          </a:prstGeom>
          <a:noFill/>
          <a:ln w="9525">
            <a:noFill/>
            <a:miter lim="800000"/>
            <a:headEnd/>
            <a:tailEnd/>
          </a:ln>
        </p:spPr>
        <p:txBody>
          <a:bodyPr anchor="b"/>
          <a:lstStyle/>
          <a:p>
            <a:pPr algn="ctr"/>
            <a:r>
              <a:rPr lang="en-US" sz="3600">
                <a:solidFill>
                  <a:srgbClr val="262626"/>
                </a:solidFill>
                <a:latin typeface="Impact" pitchFamily="34" charset="0"/>
              </a:rPr>
              <a:t>Benefits of Good Service</a:t>
            </a:r>
          </a:p>
        </p:txBody>
      </p:sp>
      <p:pic>
        <p:nvPicPr>
          <p:cNvPr id="17411"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79788" y="3810000"/>
            <a:ext cx="2308225" cy="230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375" y="1147763"/>
            <a:ext cx="8534400" cy="4400550"/>
          </a:xfrm>
          <a:prstGeom prst="rect">
            <a:avLst/>
          </a:prstGeom>
          <a:noFill/>
        </p:spPr>
        <p:txBody>
          <a:bodyPr>
            <a:spAutoFit/>
          </a:bodyPr>
          <a:lstStyle/>
          <a:p>
            <a:pPr fontAlgn="auto">
              <a:spcBef>
                <a:spcPts val="0"/>
              </a:spcBef>
              <a:spcAft>
                <a:spcPts val="0"/>
              </a:spcAft>
              <a:defRPr/>
            </a:pPr>
            <a:r>
              <a:rPr lang="en-US" sz="2800" b="1" dirty="0">
                <a:latin typeface="+mn-lt"/>
              </a:rPr>
              <a:t>Types of Service</a:t>
            </a:r>
          </a:p>
          <a:p>
            <a:pPr marL="285750" indent="-285750" fontAlgn="auto">
              <a:spcBef>
                <a:spcPts val="0"/>
              </a:spcBef>
              <a:spcAft>
                <a:spcPts val="0"/>
              </a:spcAft>
              <a:buFont typeface="Arial" pitchFamily="34" charset="0"/>
              <a:buChar char="•"/>
              <a:defRPr/>
            </a:pPr>
            <a:r>
              <a:rPr lang="en-US" sz="2800" dirty="0">
                <a:latin typeface="+mn-lt"/>
              </a:rPr>
              <a:t>Help me</a:t>
            </a:r>
            <a:endParaRPr lang="en-US" sz="2800" dirty="0">
              <a:latin typeface="+mn-lt"/>
            </a:endParaRPr>
          </a:p>
          <a:p>
            <a:pPr marL="285750" indent="-285750" fontAlgn="auto">
              <a:spcBef>
                <a:spcPts val="0"/>
              </a:spcBef>
              <a:spcAft>
                <a:spcPts val="0"/>
              </a:spcAft>
              <a:buFont typeface="Arial" pitchFamily="34" charset="0"/>
              <a:buChar char="•"/>
              <a:defRPr/>
            </a:pPr>
            <a:r>
              <a:rPr lang="en-US" sz="2800" dirty="0">
                <a:latin typeface="+mn-lt"/>
              </a:rPr>
              <a:t>Fix it</a:t>
            </a:r>
          </a:p>
          <a:p>
            <a:pPr marL="285750" indent="-285750" fontAlgn="auto">
              <a:spcBef>
                <a:spcPts val="0"/>
              </a:spcBef>
              <a:spcAft>
                <a:spcPts val="0"/>
              </a:spcAft>
              <a:buFont typeface="Arial" pitchFamily="34" charset="0"/>
              <a:buChar char="•"/>
              <a:defRPr/>
            </a:pPr>
            <a:r>
              <a:rPr lang="en-US" sz="2800" dirty="0">
                <a:latin typeface="+mn-lt"/>
              </a:rPr>
              <a:t>Value-added</a:t>
            </a:r>
          </a:p>
          <a:p>
            <a:pPr fontAlgn="auto">
              <a:spcBef>
                <a:spcPts val="0"/>
              </a:spcBef>
              <a:spcAft>
                <a:spcPts val="0"/>
              </a:spcAft>
              <a:defRPr/>
            </a:pPr>
            <a:endParaRPr lang="en-US" sz="2800" i="1" dirty="0">
              <a:latin typeface="+mn-lt"/>
            </a:endParaRPr>
          </a:p>
          <a:p>
            <a:pPr fontAlgn="auto">
              <a:spcBef>
                <a:spcPts val="0"/>
              </a:spcBef>
              <a:spcAft>
                <a:spcPts val="0"/>
              </a:spcAft>
              <a:defRPr/>
            </a:pPr>
            <a:endParaRPr lang="en-US" sz="2800" i="1" dirty="0">
              <a:latin typeface="+mn-lt"/>
            </a:endParaRPr>
          </a:p>
          <a:p>
            <a:pPr fontAlgn="auto">
              <a:spcBef>
                <a:spcPts val="0"/>
              </a:spcBef>
              <a:spcAft>
                <a:spcPts val="0"/>
              </a:spcAft>
              <a:defRPr/>
            </a:pPr>
            <a:endParaRPr lang="en-US" sz="2800" i="1" dirty="0">
              <a:latin typeface="+mn-lt"/>
            </a:endParaRPr>
          </a:p>
          <a:p>
            <a:pPr fontAlgn="auto">
              <a:spcBef>
                <a:spcPts val="0"/>
              </a:spcBef>
              <a:spcAft>
                <a:spcPts val="0"/>
              </a:spcAft>
              <a:defRPr/>
            </a:pPr>
            <a:endParaRPr lang="en-US" sz="2800" i="1" dirty="0">
              <a:latin typeface="+mn-lt"/>
            </a:endParaRPr>
          </a:p>
          <a:p>
            <a:pPr fontAlgn="auto">
              <a:spcBef>
                <a:spcPts val="0"/>
              </a:spcBef>
              <a:spcAft>
                <a:spcPts val="0"/>
              </a:spcAft>
              <a:defRPr/>
            </a:pPr>
            <a:endParaRPr lang="en-US" sz="2800" dirty="0">
              <a:latin typeface="+mn-lt"/>
            </a:endParaRPr>
          </a:p>
          <a:p>
            <a:pPr fontAlgn="auto">
              <a:spcBef>
                <a:spcPts val="0"/>
              </a:spcBef>
              <a:spcAft>
                <a:spcPts val="0"/>
              </a:spcAft>
              <a:defRPr/>
            </a:pPr>
            <a:r>
              <a:rPr lang="en-US" sz="2800" dirty="0">
                <a:latin typeface="+mn-lt"/>
              </a:rPr>
              <a:t>What type of service does your area deliver?</a:t>
            </a:r>
            <a:endParaRPr lang="en-US" sz="2800" dirty="0">
              <a:latin typeface="+mn-lt"/>
            </a:endParaRPr>
          </a:p>
        </p:txBody>
      </p:sp>
      <p:sp>
        <p:nvSpPr>
          <p:cNvPr id="18434" name="Title 3"/>
          <p:cNvSpPr txBox="1">
            <a:spLocks/>
          </p:cNvSpPr>
          <p:nvPr/>
        </p:nvSpPr>
        <p:spPr bwMode="auto">
          <a:xfrm>
            <a:off x="762000" y="381000"/>
            <a:ext cx="7543800" cy="766763"/>
          </a:xfrm>
          <a:prstGeom prst="rect">
            <a:avLst/>
          </a:prstGeom>
          <a:noFill/>
          <a:ln w="9525">
            <a:noFill/>
            <a:miter lim="800000"/>
            <a:headEnd/>
            <a:tailEnd/>
          </a:ln>
        </p:spPr>
        <p:txBody>
          <a:bodyPr anchor="b"/>
          <a:lstStyle/>
          <a:p>
            <a:pPr algn="ctr"/>
            <a:r>
              <a:rPr lang="en-US" sz="4400">
                <a:solidFill>
                  <a:srgbClr val="262626"/>
                </a:solidFill>
                <a:latin typeface="Impact" pitchFamily="34" charset="0"/>
              </a:rPr>
              <a:t>Types of Customer Service</a:t>
            </a:r>
          </a:p>
        </p:txBody>
      </p:sp>
      <p:pic>
        <p:nvPicPr>
          <p:cNvPr id="1843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95600" y="1219200"/>
            <a:ext cx="5257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762000" y="3689350"/>
            <a:ext cx="7543800" cy="769938"/>
          </a:xfrm>
          <a:prstGeom prst="rect">
            <a:avLst/>
          </a:prstGeom>
          <a:noFill/>
          <a:ln w="9525">
            <a:noFill/>
            <a:miter lim="800000"/>
            <a:headEnd/>
            <a:tailEnd/>
          </a:ln>
        </p:spPr>
        <p:txBody>
          <a:bodyPr>
            <a:spAutoFit/>
          </a:bodyPr>
          <a:lstStyle/>
          <a:p>
            <a:r>
              <a:rPr lang="en-US" sz="2200" b="1">
                <a:latin typeface="Times New Roman" pitchFamily="18" charset="0"/>
              </a:rPr>
              <a:t>Step		Value-Adding Idea	Benefit to: </a:t>
            </a:r>
            <a:r>
              <a:rPr lang="en-US" sz="2200">
                <a:latin typeface="Times New Roman" pitchFamily="18" charset="0"/>
              </a:rPr>
              <a:t>Customer, 						Company, You</a:t>
            </a:r>
          </a:p>
        </p:txBody>
      </p:sp>
      <p:sp>
        <p:nvSpPr>
          <p:cNvPr id="19458" name="Title 3"/>
          <p:cNvSpPr txBox="1">
            <a:spLocks/>
          </p:cNvSpPr>
          <p:nvPr/>
        </p:nvSpPr>
        <p:spPr bwMode="auto">
          <a:xfrm>
            <a:off x="762000" y="381000"/>
            <a:ext cx="7543800" cy="766763"/>
          </a:xfrm>
          <a:prstGeom prst="rect">
            <a:avLst/>
          </a:prstGeom>
          <a:noFill/>
          <a:ln w="9525">
            <a:noFill/>
            <a:miter lim="800000"/>
            <a:headEnd/>
            <a:tailEnd/>
          </a:ln>
        </p:spPr>
        <p:txBody>
          <a:bodyPr anchor="b"/>
          <a:lstStyle/>
          <a:p>
            <a:pPr algn="ctr"/>
            <a:r>
              <a:rPr lang="en-US" sz="4400">
                <a:solidFill>
                  <a:srgbClr val="262626"/>
                </a:solidFill>
                <a:latin typeface="Impact" pitchFamily="34" charset="0"/>
              </a:rPr>
              <a:t>Moments of Truth</a:t>
            </a:r>
          </a:p>
        </p:txBody>
      </p:sp>
      <p:cxnSp>
        <p:nvCxnSpPr>
          <p:cNvPr id="3" name="Straight Connector 2"/>
          <p:cNvCxnSpPr/>
          <p:nvPr/>
        </p:nvCxnSpPr>
        <p:spPr>
          <a:xfrm>
            <a:off x="5334000" y="3689350"/>
            <a:ext cx="0" cy="2482850"/>
          </a:xfrm>
          <a:prstGeom prst="line">
            <a:avLst/>
          </a:prstGeom>
        </p:spPr>
        <p:style>
          <a:lnRef idx="1">
            <a:schemeClr val="dk1"/>
          </a:lnRef>
          <a:fillRef idx="0">
            <a:schemeClr val="dk1"/>
          </a:fillRef>
          <a:effectRef idx="0">
            <a:schemeClr val="dk1"/>
          </a:effectRef>
          <a:fontRef idx="minor">
            <a:schemeClr val="tx1"/>
          </a:fontRef>
        </p:style>
      </p:cxnSp>
      <p:sp>
        <p:nvSpPr>
          <p:cNvPr id="19460" name="TextBox 6"/>
          <p:cNvSpPr txBox="1">
            <a:spLocks noChangeArrowheads="1"/>
          </p:cNvSpPr>
          <p:nvPr/>
        </p:nvSpPr>
        <p:spPr bwMode="auto">
          <a:xfrm>
            <a:off x="762000" y="1168400"/>
            <a:ext cx="7543800" cy="2308225"/>
          </a:xfrm>
          <a:prstGeom prst="rect">
            <a:avLst/>
          </a:prstGeom>
          <a:noFill/>
          <a:ln w="9525">
            <a:noFill/>
            <a:miter lim="800000"/>
            <a:headEnd/>
            <a:tailEnd/>
          </a:ln>
        </p:spPr>
        <p:txBody>
          <a:bodyPr>
            <a:spAutoFit/>
          </a:bodyPr>
          <a:lstStyle/>
          <a:p>
            <a:r>
              <a:rPr lang="en-US" sz="2400">
                <a:latin typeface="Times New Roman" pitchFamily="18" charset="0"/>
              </a:rPr>
              <a:t>Every time a customer comes into contact with a company representative, it is a moment of truth.  If you refer back to the number of people employed by the company, it is easy to see why service is made up of countless moments of truth each year.  Any of those moments provides the opportunity to deliver value-added service.</a:t>
            </a:r>
          </a:p>
        </p:txBody>
      </p:sp>
      <p:cxnSp>
        <p:nvCxnSpPr>
          <p:cNvPr id="8" name="Straight Connector 7"/>
          <p:cNvCxnSpPr/>
          <p:nvPr/>
        </p:nvCxnSpPr>
        <p:spPr>
          <a:xfrm>
            <a:off x="2438400" y="3667125"/>
            <a:ext cx="0" cy="250507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152400" y="914400"/>
            <a:ext cx="8839200" cy="3478213"/>
          </a:xfrm>
          <a:prstGeom prst="rect">
            <a:avLst/>
          </a:prstGeom>
          <a:noFill/>
          <a:ln w="9525">
            <a:noFill/>
            <a:miter lim="800000"/>
            <a:headEnd/>
            <a:tailEnd/>
          </a:ln>
        </p:spPr>
        <p:txBody>
          <a:bodyPr>
            <a:spAutoFit/>
          </a:bodyPr>
          <a:lstStyle/>
          <a:p>
            <a:r>
              <a:rPr lang="en-US">
                <a:latin typeface="Times New Roman" pitchFamily="18" charset="0"/>
              </a:rPr>
              <a:t>Preparation – Be knowledgeable about the mission, goals, services, products, and procedures of your company and the industry.</a:t>
            </a:r>
          </a:p>
          <a:p>
            <a:endParaRPr lang="en-US" sz="1000">
              <a:latin typeface="Times New Roman" pitchFamily="18" charset="0"/>
            </a:endParaRPr>
          </a:p>
          <a:p>
            <a:r>
              <a:rPr lang="en-US">
                <a:latin typeface="Times New Roman" pitchFamily="18" charset="0"/>
              </a:rPr>
              <a:t>Professionalism – Present a credible image, and build a credible reputation through verbal and nonverbal communication.  Take the initiative and inspire confidence.  Make a good first impression.</a:t>
            </a:r>
          </a:p>
          <a:p>
            <a:endParaRPr lang="en-US" sz="1000">
              <a:latin typeface="Times New Roman" pitchFamily="18" charset="0"/>
            </a:endParaRPr>
          </a:p>
          <a:p>
            <a:r>
              <a:rPr lang="en-US">
                <a:latin typeface="Times New Roman" pitchFamily="18" charset="0"/>
              </a:rPr>
              <a:t>Listening Techniques – Deal with the customer’s/patient’s feelings first, showing a regard for his/her needs and an interest in his/her satisfaction.</a:t>
            </a:r>
          </a:p>
          <a:p>
            <a:endParaRPr lang="en-US" sz="1000">
              <a:latin typeface="Times New Roman" pitchFamily="18" charset="0"/>
            </a:endParaRPr>
          </a:p>
          <a:p>
            <a:r>
              <a:rPr lang="en-US">
                <a:latin typeface="Times New Roman" pitchFamily="18" charset="0"/>
              </a:rPr>
              <a:t>Provide Information – Answer questions or offer solutions.  Provide positive input.</a:t>
            </a:r>
          </a:p>
          <a:p>
            <a:endParaRPr lang="en-US" sz="1000">
              <a:latin typeface="Times New Roman" pitchFamily="18" charset="0"/>
            </a:endParaRPr>
          </a:p>
          <a:p>
            <a:r>
              <a:rPr lang="en-US">
                <a:latin typeface="Times New Roman" pitchFamily="18" charset="0"/>
              </a:rPr>
              <a:t>Add Value – Provide those extras that are more than what the customer/patient expects.  Do things right 100 percent of the time.</a:t>
            </a:r>
          </a:p>
        </p:txBody>
      </p:sp>
      <p:sp>
        <p:nvSpPr>
          <p:cNvPr id="20482" name="Title 3"/>
          <p:cNvSpPr txBox="1">
            <a:spLocks/>
          </p:cNvSpPr>
          <p:nvPr/>
        </p:nvSpPr>
        <p:spPr bwMode="auto">
          <a:xfrm>
            <a:off x="762000" y="223838"/>
            <a:ext cx="7543800" cy="766762"/>
          </a:xfrm>
          <a:prstGeom prst="rect">
            <a:avLst/>
          </a:prstGeom>
          <a:noFill/>
          <a:ln w="9525">
            <a:noFill/>
            <a:miter lim="800000"/>
            <a:headEnd/>
            <a:tailEnd/>
          </a:ln>
        </p:spPr>
        <p:txBody>
          <a:bodyPr anchor="b"/>
          <a:lstStyle/>
          <a:p>
            <a:pPr algn="ctr"/>
            <a:r>
              <a:rPr lang="en-US" sz="3600">
                <a:solidFill>
                  <a:srgbClr val="262626"/>
                </a:solidFill>
                <a:latin typeface="Impact" pitchFamily="34" charset="0"/>
              </a:rPr>
              <a:t>Five Steps to Quality Customer Service</a:t>
            </a:r>
          </a:p>
        </p:txBody>
      </p:sp>
      <p:pic>
        <p:nvPicPr>
          <p:cNvPr id="20483" name="Picture 2"/>
          <p:cNvPicPr>
            <a:picLocks noChangeAspect="1" noChangeArrowheads="1"/>
          </p:cNvPicPr>
          <p:nvPr/>
        </p:nvPicPr>
        <p:blipFill>
          <a:blip r:embed="rId2"/>
          <a:srcRect/>
          <a:stretch>
            <a:fillRect/>
          </a:stretch>
        </p:blipFill>
        <p:spPr bwMode="auto">
          <a:xfrm>
            <a:off x="3578225" y="4038600"/>
            <a:ext cx="2386013"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304800" y="457200"/>
            <a:ext cx="8458200" cy="3416300"/>
          </a:xfrm>
          <a:prstGeom prst="rect">
            <a:avLst/>
          </a:prstGeom>
          <a:noFill/>
          <a:ln w="9525">
            <a:noFill/>
            <a:miter lim="800000"/>
            <a:headEnd/>
            <a:tailEnd/>
          </a:ln>
        </p:spPr>
        <p:txBody>
          <a:bodyPr>
            <a:spAutoFit/>
          </a:bodyPr>
          <a:lstStyle/>
          <a:p>
            <a:r>
              <a:rPr lang="en-US" sz="2400">
                <a:latin typeface="Times New Roman" pitchFamily="18" charset="0"/>
              </a:rPr>
              <a:t>The central idea for a business to keep in mind when designing a customer experience or executing customer service is that </a:t>
            </a:r>
            <a:r>
              <a:rPr lang="en-US" sz="2400" i="1">
                <a:latin typeface="Times New Roman" pitchFamily="18" charset="0"/>
              </a:rPr>
              <a:t>your customer’s relationships with each other are central to action</a:t>
            </a:r>
            <a:r>
              <a:rPr lang="en-US" sz="2400">
                <a:latin typeface="Times New Roman" pitchFamily="18" charset="0"/>
              </a:rPr>
              <a:t>.  The relationship that matters is among your customers; the relationship between your customer and their service provider—you—is in a real sense secondary.  It’s a role for you of facilitation and support.  If you provide a stage, a backdrop for the primary relationships of your customer, you can become, and remain, their provider of choice.</a:t>
            </a:r>
          </a:p>
        </p:txBody>
      </p:sp>
      <p:sp>
        <p:nvSpPr>
          <p:cNvPr id="21506" name="TextBox 2"/>
          <p:cNvSpPr txBox="1">
            <a:spLocks noChangeArrowheads="1"/>
          </p:cNvSpPr>
          <p:nvPr/>
        </p:nvSpPr>
        <p:spPr bwMode="auto">
          <a:xfrm>
            <a:off x="342900" y="6172200"/>
            <a:ext cx="8382000" cy="584200"/>
          </a:xfrm>
          <a:prstGeom prst="rect">
            <a:avLst/>
          </a:prstGeom>
          <a:noFill/>
          <a:ln w="9525">
            <a:noFill/>
            <a:miter lim="800000"/>
            <a:headEnd/>
            <a:tailEnd/>
          </a:ln>
        </p:spPr>
        <p:txBody>
          <a:bodyPr>
            <a:spAutoFit/>
          </a:bodyPr>
          <a:lstStyle/>
          <a:p>
            <a:r>
              <a:rPr lang="en-US" sz="1600">
                <a:latin typeface="Times New Roman" pitchFamily="18" charset="0"/>
              </a:rPr>
              <a:t>http://www.forbes.com/sites/micahsolomon/2014/10/14/customer-service-beyond-coupling-from-hospitality-four-seasons-to-healthcare-mayo-clinic/</a:t>
            </a:r>
          </a:p>
        </p:txBody>
      </p:sp>
      <p:pic>
        <p:nvPicPr>
          <p:cNvPr id="2150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67000" y="3505200"/>
            <a:ext cx="3733800"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524</TotalTime>
  <Words>515</Words>
  <Application>Microsoft Office PowerPoint</Application>
  <PresentationFormat>On-screen Show (4:3)</PresentationFormat>
  <Paragraphs>67</Paragraphs>
  <Slides>10</Slides>
  <Notes>0</Notes>
  <HiddenSlides>0</HiddenSlides>
  <MMClips>0</MMClips>
  <ScaleCrop>false</ScaleCrop>
  <HeadingPairs>
    <vt:vector size="6" baseType="variant">
      <vt:variant>
        <vt:lpstr>Fonts Used</vt:lpstr>
      </vt:variant>
      <vt:variant>
        <vt:i4>4</vt:i4>
      </vt:variant>
      <vt:variant>
        <vt:lpstr>Design Template</vt:lpstr>
      </vt:variant>
      <vt:variant>
        <vt:i4>5</vt:i4>
      </vt:variant>
      <vt:variant>
        <vt:lpstr>Slide Titles</vt:lpstr>
      </vt:variant>
      <vt:variant>
        <vt:i4>10</vt:i4>
      </vt:variant>
    </vt:vector>
  </HeadingPairs>
  <TitlesOfParts>
    <vt:vector size="19" baseType="lpstr">
      <vt:lpstr>Times New Roman</vt:lpstr>
      <vt:lpstr>Arial</vt:lpstr>
      <vt:lpstr>Impact</vt:lpstr>
      <vt:lpstr>Calibri</vt:lpstr>
      <vt:lpstr>NewsPrint</vt:lpstr>
      <vt:lpstr>NewsPrint</vt:lpstr>
      <vt:lpstr>NewsPrint</vt:lpstr>
      <vt:lpstr>NewsPrint</vt:lpstr>
      <vt:lpstr>NewsPrint</vt:lpstr>
      <vt:lpstr>Slide 1</vt:lpstr>
      <vt:lpstr>Slide 2</vt:lpstr>
      <vt:lpstr>Slide 3</vt:lpstr>
      <vt:lpstr>Slide 4</vt:lpstr>
      <vt:lpstr>Slide 5</vt:lpstr>
      <vt:lpstr>Slide 6</vt:lpstr>
      <vt:lpstr>Slide 7</vt:lpstr>
      <vt:lpstr>Slide 8</vt:lpstr>
      <vt:lpstr>Slide 9</vt:lpstr>
      <vt:lpstr>Slide 10</vt:lpstr>
    </vt:vector>
  </TitlesOfParts>
  <Company>JWU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De La Cruz (Student)</dc:creator>
  <cp:lastModifiedBy>Pamela</cp:lastModifiedBy>
  <cp:revision>34</cp:revision>
  <dcterms:created xsi:type="dcterms:W3CDTF">2015-02-16T19:37:59Z</dcterms:created>
  <dcterms:modified xsi:type="dcterms:W3CDTF">2015-05-05T15:04:20Z</dcterms:modified>
</cp:coreProperties>
</file>