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handoutMasterIdLst>
    <p:handoutMasterId r:id="rId16"/>
  </p:handoutMasterIdLst>
  <p:sldIdLst>
    <p:sldId id="256" r:id="rId2"/>
    <p:sldId id="270" r:id="rId3"/>
    <p:sldId id="271" r:id="rId4"/>
    <p:sldId id="272" r:id="rId5"/>
    <p:sldId id="273" r:id="rId6"/>
    <p:sldId id="278" r:id="rId7"/>
    <p:sldId id="274" r:id="rId8"/>
    <p:sldId id="275" r:id="rId9"/>
    <p:sldId id="277" r:id="rId10"/>
    <p:sldId id="281" r:id="rId11"/>
    <p:sldId id="276" r:id="rId12"/>
    <p:sldId id="279" r:id="rId13"/>
    <p:sldId id="280" r:id="rId14"/>
  </p:sldIdLst>
  <p:sldSz cx="9144000" cy="6858000" type="screen4x3"/>
  <p:notesSz cx="68580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BA1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268" autoAdjust="0"/>
    <p:restoredTop sz="85470" autoAdjust="0"/>
  </p:normalViewPr>
  <p:slideViewPr>
    <p:cSldViewPr>
      <p:cViewPr>
        <p:scale>
          <a:sx n="100" d="100"/>
          <a:sy n="100" d="100"/>
        </p:scale>
        <p:origin x="-150" y="360"/>
      </p:cViewPr>
      <p:guideLst>
        <p:guide orient="horz" pos="2160"/>
        <p:guide pos="2880"/>
      </p:guideLst>
    </p:cSldViewPr>
  </p:slideViewPr>
  <p:outlineViewPr>
    <p:cViewPr>
      <p:scale>
        <a:sx n="33" d="100"/>
        <a:sy n="33" d="100"/>
      </p:scale>
      <p:origin x="30" y="2988"/>
    </p:cViewPr>
  </p:outlineViewPr>
  <p:notesTextViewPr>
    <p:cViewPr>
      <p:scale>
        <a:sx n="1" d="1"/>
        <a:sy n="1" d="1"/>
      </p:scale>
      <p:origin x="0" y="0"/>
    </p:cViewPr>
  </p:notesTextViewPr>
  <p:sorterViewPr>
    <p:cViewPr>
      <p:scale>
        <a:sx n="100" d="100"/>
        <a:sy n="100" d="100"/>
      </p:scale>
      <p:origin x="0" y="651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1"/>
            <a:ext cx="2971800" cy="464820"/>
          </a:xfrm>
          <a:prstGeom prst="rect">
            <a:avLst/>
          </a:prstGeom>
        </p:spPr>
        <p:txBody>
          <a:bodyPr vert="horz" lIns="91440" tIns="45720" rIns="91440" bIns="45720" rtlCol="0"/>
          <a:lstStyle>
            <a:lvl1pPr algn="r">
              <a:defRPr sz="1200"/>
            </a:lvl1pPr>
          </a:lstStyle>
          <a:p>
            <a:fld id="{264DD154-338C-4A2B-96AA-0812A60F490A}" type="datetimeFigureOut">
              <a:rPr lang="en-US" smtClean="0"/>
              <a:t>9/14/2012</a:t>
            </a:fld>
            <a:endParaRPr lang="en-US"/>
          </a:p>
        </p:txBody>
      </p:sp>
      <p:sp>
        <p:nvSpPr>
          <p:cNvPr id="4" name="Footer Placeholder 3"/>
          <p:cNvSpPr>
            <a:spLocks noGrp="1"/>
          </p:cNvSpPr>
          <p:nvPr>
            <p:ph type="ftr" sz="quarter" idx="2"/>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29968"/>
            <a:ext cx="2971800" cy="464820"/>
          </a:xfrm>
          <a:prstGeom prst="rect">
            <a:avLst/>
          </a:prstGeom>
        </p:spPr>
        <p:txBody>
          <a:bodyPr vert="horz" lIns="91440" tIns="45720" rIns="91440" bIns="45720" rtlCol="0" anchor="b"/>
          <a:lstStyle>
            <a:lvl1pPr algn="r">
              <a:defRPr sz="1200"/>
            </a:lvl1pPr>
          </a:lstStyle>
          <a:p>
            <a:fld id="{AC1A8FCA-8242-4F0C-BB62-563C38CB75CC}" type="slidenum">
              <a:rPr lang="en-US" smtClean="0"/>
              <a:t>‹#›</a:t>
            </a:fld>
            <a:endParaRPr lang="en-US"/>
          </a:p>
        </p:txBody>
      </p:sp>
    </p:spTree>
    <p:extLst>
      <p:ext uri="{BB962C8B-B14F-4D97-AF65-F5344CB8AC3E}">
        <p14:creationId xmlns:p14="http://schemas.microsoft.com/office/powerpoint/2010/main" val="23920393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1"/>
            <a:ext cx="2971800" cy="464820"/>
          </a:xfrm>
          <a:prstGeom prst="rect">
            <a:avLst/>
          </a:prstGeom>
        </p:spPr>
        <p:txBody>
          <a:bodyPr vert="horz" lIns="91440" tIns="45720" rIns="91440" bIns="45720" rtlCol="0"/>
          <a:lstStyle>
            <a:lvl1pPr algn="r">
              <a:defRPr sz="1200"/>
            </a:lvl1pPr>
          </a:lstStyle>
          <a:p>
            <a:fld id="{A3E2F3D1-C839-48E7-8E15-6E2D00D30887}" type="datetimeFigureOut">
              <a:rPr lang="en-US" smtClean="0"/>
              <a:t>9/14/2012</a:t>
            </a:fld>
            <a:endParaRPr lang="en-US"/>
          </a:p>
        </p:txBody>
      </p:sp>
      <p:sp>
        <p:nvSpPr>
          <p:cNvPr id="4" name="Slide Image Placeholder 3"/>
          <p:cNvSpPr>
            <a:spLocks noGrp="1" noRot="1" noChangeAspect="1"/>
          </p:cNvSpPr>
          <p:nvPr>
            <p:ph type="sldImg" idx="2"/>
          </p:nvPr>
        </p:nvSpPr>
        <p:spPr>
          <a:xfrm>
            <a:off x="11049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8"/>
            <a:ext cx="297180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8"/>
            <a:ext cx="2971800" cy="464820"/>
          </a:xfrm>
          <a:prstGeom prst="rect">
            <a:avLst/>
          </a:prstGeom>
        </p:spPr>
        <p:txBody>
          <a:bodyPr vert="horz" lIns="91440" tIns="45720" rIns="91440" bIns="45720" rtlCol="0" anchor="b"/>
          <a:lstStyle>
            <a:lvl1pPr algn="r">
              <a:defRPr sz="1200"/>
            </a:lvl1pPr>
          </a:lstStyle>
          <a:p>
            <a:fld id="{879C4BA7-AC4B-43D3-A232-1D04D3E3B271}" type="slidenum">
              <a:rPr lang="en-US" smtClean="0"/>
              <a:t>‹#›</a:t>
            </a:fld>
            <a:endParaRPr lang="en-US"/>
          </a:p>
        </p:txBody>
      </p:sp>
    </p:spTree>
    <p:extLst>
      <p:ext uri="{BB962C8B-B14F-4D97-AF65-F5344CB8AC3E}">
        <p14:creationId xmlns:p14="http://schemas.microsoft.com/office/powerpoint/2010/main" val="18231271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79C4BA7-AC4B-43D3-A232-1D04D3E3B271}" type="slidenum">
              <a:rPr lang="en-US" smtClean="0"/>
              <a:t>1</a:t>
            </a:fld>
            <a:endParaRPr lang="en-US"/>
          </a:p>
        </p:txBody>
      </p:sp>
    </p:spTree>
    <p:extLst>
      <p:ext uri="{BB962C8B-B14F-4D97-AF65-F5344CB8AC3E}">
        <p14:creationId xmlns:p14="http://schemas.microsoft.com/office/powerpoint/2010/main" val="34687111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the HUD</a:t>
            </a:r>
            <a:r>
              <a:rPr lang="en-US" baseline="0" dirty="0" smtClean="0"/>
              <a:t> livability </a:t>
            </a:r>
            <a:r>
              <a:rPr lang="en-US" baseline="0" dirty="0" err="1" smtClean="0"/>
              <a:t>priniciples</a:t>
            </a:r>
            <a:r>
              <a:rPr lang="en-US" baseline="0" dirty="0" smtClean="0"/>
              <a:t> as a guide, the goals, strategies and actions contained in the Regional Plan for Sustainable Development (LU2025, Transportation 2030, Water 2030, the new housing plan, the new economic development plan, and the growth centers strategy) will be synthesized into an integration implementation program that will move RI from planning to action.</a:t>
            </a:r>
          </a:p>
          <a:p>
            <a:endParaRPr lang="en-US" baseline="0" dirty="0" smtClean="0"/>
          </a:p>
          <a:p>
            <a:r>
              <a:rPr lang="en-US" baseline="0" dirty="0" smtClean="0"/>
              <a:t>The implementation program will articulate short, medium and long term strategies that move the region toward sustainability.   It will also assign responsible parties and provide cost estimates as feasible.  </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10</a:t>
            </a:fld>
            <a:endParaRPr lang="en-US"/>
          </a:p>
        </p:txBody>
      </p:sp>
    </p:spTree>
    <p:extLst>
      <p:ext uri="{BB962C8B-B14F-4D97-AF65-F5344CB8AC3E}">
        <p14:creationId xmlns:p14="http://schemas.microsoft.com/office/powerpoint/2010/main" val="28854081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r>
              <a:rPr lang="en-US" dirty="0" smtClean="0"/>
              <a:t>Part</a:t>
            </a:r>
            <a:r>
              <a:rPr lang="en-US" baseline="0" dirty="0" smtClean="0"/>
              <a:t> of the grant requires that we establish a social equity advisory committee.  This committee will establish guiding principles for social equity throughout the planning process and will review existing plans and the newly developed plans to make sure that social equity is infused throughout.</a:t>
            </a:r>
          </a:p>
          <a:p>
            <a:endParaRPr lang="en-US" baseline="0" dirty="0" smtClean="0"/>
          </a:p>
          <a:p>
            <a:r>
              <a:rPr lang="en-US" baseline="0" dirty="0" smtClean="0"/>
              <a:t>We currently have a nomination process open for interested parties to serve on the social equity advisory committee. We are looking for RI residents who have an interest in equity issues as well as professionals who work in and on social equity issues.</a:t>
            </a:r>
          </a:p>
          <a:p>
            <a:endParaRPr lang="en-US" baseline="0" dirty="0" smtClean="0"/>
          </a:p>
          <a:p>
            <a:r>
              <a:rPr lang="en-US" baseline="0" dirty="0" smtClean="0"/>
              <a:t>We want to establish a social equity advisory committee that is balanced, representative and able to tap into existing networks throughout different communities in the state.  We want the social equity advisory committee to be demographically and geographically diverse.  The fact of the matter is that the majority of equity organizations in the state are located in Providence and the urban core. However, we recognize that there are equity issues throughout the state and want to make sure we have representatives who can bring those viewpoints to the table.</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11</a:t>
            </a:fld>
            <a:endParaRPr lang="en-US"/>
          </a:p>
        </p:txBody>
      </p:sp>
    </p:spTree>
    <p:extLst>
      <p:ext uri="{BB962C8B-B14F-4D97-AF65-F5344CB8AC3E}">
        <p14:creationId xmlns:p14="http://schemas.microsoft.com/office/powerpoint/2010/main" val="22208891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12</a:t>
            </a:fld>
            <a:endParaRPr lang="en-US"/>
          </a:p>
        </p:txBody>
      </p:sp>
    </p:spTree>
    <p:extLst>
      <p:ext uri="{BB962C8B-B14F-4D97-AF65-F5344CB8AC3E}">
        <p14:creationId xmlns:p14="http://schemas.microsoft.com/office/powerpoint/2010/main" val="162912894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13</a:t>
            </a:fld>
            <a:endParaRPr lang="en-US"/>
          </a:p>
        </p:txBody>
      </p:sp>
    </p:spTree>
    <p:extLst>
      <p:ext uri="{BB962C8B-B14F-4D97-AF65-F5344CB8AC3E}">
        <p14:creationId xmlns:p14="http://schemas.microsoft.com/office/powerpoint/2010/main" val="323951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Offered</a:t>
            </a:r>
            <a:r>
              <a:rPr lang="en-US" baseline="0" dirty="0" smtClean="0"/>
              <a:t> through the Federal Partnership for Sustainable Communities </a:t>
            </a:r>
          </a:p>
          <a:p>
            <a:r>
              <a:rPr lang="en-US" baseline="0" dirty="0" smtClean="0"/>
              <a:t>-HUD</a:t>
            </a:r>
          </a:p>
          <a:p>
            <a:r>
              <a:rPr lang="en-US" baseline="0" dirty="0" smtClean="0"/>
              <a:t>-EPA</a:t>
            </a:r>
          </a:p>
          <a:p>
            <a:r>
              <a:rPr lang="en-US" baseline="0" dirty="0" smtClean="0"/>
              <a:t>-US DOT</a:t>
            </a:r>
          </a:p>
          <a:p>
            <a:endParaRPr lang="en-US" baseline="0" dirty="0" smtClean="0"/>
          </a:p>
          <a:p>
            <a:r>
              <a:rPr lang="en-US" baseline="0" dirty="0" smtClean="0"/>
              <a:t>The sustainable communities regional planning grants support planning efforts that integrate the following:</a:t>
            </a:r>
          </a:p>
          <a:p>
            <a:r>
              <a:rPr lang="en-US" baseline="0" dirty="0" smtClean="0"/>
              <a:t>-Housing</a:t>
            </a:r>
          </a:p>
          <a:p>
            <a:r>
              <a:rPr lang="en-US" baseline="0" dirty="0" smtClean="0"/>
              <a:t>-Land Use-</a:t>
            </a:r>
          </a:p>
          <a:p>
            <a:r>
              <a:rPr lang="en-US" baseline="0" dirty="0" smtClean="0"/>
              <a:t>-Economic Development</a:t>
            </a:r>
          </a:p>
          <a:p>
            <a:r>
              <a:rPr lang="en-US" baseline="0" dirty="0" smtClean="0"/>
              <a:t>-Transportation</a:t>
            </a:r>
          </a:p>
          <a:p>
            <a:r>
              <a:rPr lang="en-US" baseline="0" dirty="0" smtClean="0"/>
              <a:t>-Infrastructure Investment</a:t>
            </a:r>
          </a:p>
        </p:txBody>
      </p:sp>
      <p:sp>
        <p:nvSpPr>
          <p:cNvPr id="4" name="Slide Number Placeholder 3"/>
          <p:cNvSpPr>
            <a:spLocks noGrp="1"/>
          </p:cNvSpPr>
          <p:nvPr>
            <p:ph type="sldNum" sz="quarter" idx="10"/>
          </p:nvPr>
        </p:nvSpPr>
        <p:spPr/>
        <p:txBody>
          <a:bodyPr/>
          <a:lstStyle/>
          <a:p>
            <a:fld id="{879C4BA7-AC4B-43D3-A232-1D04D3E3B271}" type="slidenum">
              <a:rPr lang="en-US" smtClean="0"/>
              <a:t>2</a:t>
            </a:fld>
            <a:endParaRPr lang="en-US"/>
          </a:p>
        </p:txBody>
      </p:sp>
    </p:spTree>
    <p:extLst>
      <p:ext uri="{BB962C8B-B14F-4D97-AF65-F5344CB8AC3E}">
        <p14:creationId xmlns:p14="http://schemas.microsoft.com/office/powerpoint/2010/main" val="27013067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partnership has created the six livability principles seen here.  Every grant application and every grant product must address these six principles.</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3</a:t>
            </a:fld>
            <a:endParaRPr lang="en-US"/>
          </a:p>
        </p:txBody>
      </p:sp>
    </p:spTree>
    <p:extLst>
      <p:ext uri="{BB962C8B-B14F-4D97-AF65-F5344CB8AC3E}">
        <p14:creationId xmlns:p14="http://schemas.microsoft.com/office/powerpoint/2010/main" val="4199491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RI Division</a:t>
            </a:r>
            <a:r>
              <a:rPr lang="en-US" baseline="0" dirty="0" smtClean="0"/>
              <a:t> of planning was awarded the grant in Fall 2011 and work got underway in early 2012.   The outcome of the grant will be a regional plan for sustainable development for the state of Rhode Island.</a:t>
            </a:r>
          </a:p>
          <a:p>
            <a:endParaRPr lang="en-US" baseline="0" dirty="0" smtClean="0"/>
          </a:p>
          <a:p>
            <a:r>
              <a:rPr lang="en-US" baseline="0" dirty="0" smtClean="0"/>
              <a:t>The Division of planning is the fiscal agent for the grant and is joined in a grant consortium that includes other state agencies, municipalities and non profits.</a:t>
            </a:r>
          </a:p>
          <a:p>
            <a:pPr lvl="1"/>
            <a:r>
              <a:rPr lang="en-US" dirty="0" smtClean="0"/>
              <a:t>State</a:t>
            </a:r>
            <a:r>
              <a:rPr lang="en-US" baseline="0" dirty="0" smtClean="0"/>
              <a:t> agencies: </a:t>
            </a:r>
            <a:r>
              <a:rPr lang="en-US" dirty="0" smtClean="0"/>
              <a:t>Rhode Island Housing, RIPTA, RIDOT, DEM, RIEDC, DOH</a:t>
            </a:r>
          </a:p>
          <a:p>
            <a:pPr lvl="1"/>
            <a:r>
              <a:rPr lang="en-US" dirty="0" smtClean="0"/>
              <a:t>Municipalities: Cities of Providence, Warwick, Pawtucket, Cranston, East Providence and Newport, Towns of North Kingstown, Westerly &amp; Burrillville</a:t>
            </a:r>
          </a:p>
          <a:p>
            <a:pPr lvl="1"/>
            <a:r>
              <a:rPr lang="en-US" dirty="0" smtClean="0"/>
              <a:t>Non-Profits: RI Legal Services, RI LISC &amp; Grow Smart RI </a:t>
            </a:r>
          </a:p>
          <a:p>
            <a:endParaRPr lang="en-US" baseline="0" dirty="0" smtClean="0"/>
          </a:p>
          <a:p>
            <a:r>
              <a:rPr lang="en-US" baseline="0" dirty="0" smtClean="0"/>
              <a:t>Specific tasks of our grant include:</a:t>
            </a:r>
          </a:p>
          <a:p>
            <a:r>
              <a:rPr lang="en-US" baseline="0" dirty="0" smtClean="0"/>
              <a:t>-development of new statewide housing and economic development plans</a:t>
            </a:r>
          </a:p>
          <a:p>
            <a:r>
              <a:rPr lang="en-US" baseline="0" dirty="0" smtClean="0"/>
              <a:t>-compilation of statewide data and mapping layers to create technical guidance that will help municipalities identify and define areas appropriate for growth and village centers.</a:t>
            </a:r>
          </a:p>
          <a:p>
            <a:r>
              <a:rPr lang="en-US" baseline="0" dirty="0" smtClean="0"/>
              <a:t>-develop meaningful indicators and performance measures that can easily track RI’s progress toward sustainability and equity over time.</a:t>
            </a:r>
          </a:p>
          <a:p>
            <a:r>
              <a:rPr lang="en-US" baseline="0" dirty="0" smtClean="0"/>
              <a:t>-establishment of a social equity advisory committee to represent underserved populations in the state and ensure social equity is infused in all plans.</a:t>
            </a:r>
          </a:p>
          <a:p>
            <a:r>
              <a:rPr lang="en-US" baseline="0" dirty="0" smtClean="0"/>
              <a:t>-Utilize a public participation and communications strategy to reach target populations, engage them in the planning process and ensure sustained participation.</a:t>
            </a:r>
          </a:p>
          <a:p>
            <a:r>
              <a:rPr lang="en-US" baseline="0" dirty="0" smtClean="0"/>
              <a:t>-Build capacity within state and local government and among participants in the planning process to implement sustainable development strategies from the plan.</a:t>
            </a:r>
          </a:p>
        </p:txBody>
      </p:sp>
      <p:sp>
        <p:nvSpPr>
          <p:cNvPr id="4" name="Slide Number Placeholder 3"/>
          <p:cNvSpPr>
            <a:spLocks noGrp="1"/>
          </p:cNvSpPr>
          <p:nvPr>
            <p:ph type="sldNum" sz="quarter" idx="10"/>
          </p:nvPr>
        </p:nvSpPr>
        <p:spPr/>
        <p:txBody>
          <a:bodyPr/>
          <a:lstStyle/>
          <a:p>
            <a:fld id="{879C4BA7-AC4B-43D3-A232-1D04D3E3B271}" type="slidenum">
              <a:rPr lang="en-US" smtClean="0"/>
              <a:t>4</a:t>
            </a:fld>
            <a:endParaRPr lang="en-US"/>
          </a:p>
        </p:txBody>
      </p:sp>
    </p:spTree>
    <p:extLst>
      <p:ext uri="{BB962C8B-B14F-4D97-AF65-F5344CB8AC3E}">
        <p14:creationId xmlns:p14="http://schemas.microsoft.com/office/powerpoint/2010/main" val="6931579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Will be consolidating</a:t>
            </a:r>
            <a:r>
              <a:rPr lang="en-US" baseline="0" dirty="0" smtClean="0"/>
              <a:t> the two state housing plans (state strategic housing plan and affordable housing production plan) into a single plan that covers all of Rhode Island’s housing needs (both subsidized and market rate).</a:t>
            </a:r>
          </a:p>
          <a:p>
            <a:r>
              <a:rPr lang="en-US" baseline="0" dirty="0" smtClean="0"/>
              <a:t>Will be creating a regional analysis of impediments to fair housing, with the cooperation of the six HUD entitlement communities in the state.</a:t>
            </a:r>
          </a:p>
          <a:p>
            <a:endParaRPr lang="en-US" baseline="0" dirty="0" smtClean="0"/>
          </a:p>
          <a:p>
            <a:r>
              <a:rPr lang="en-US" baseline="0" dirty="0" smtClean="0"/>
              <a:t>Challenges for the state housing plan:</a:t>
            </a:r>
          </a:p>
          <a:p>
            <a:r>
              <a:rPr lang="en-US" baseline="0" dirty="0" smtClean="0"/>
              <a:t>-it’s an opportunity to readdress the states housing policies and regulations-a sometimes contentious, but important discussion</a:t>
            </a:r>
          </a:p>
          <a:p>
            <a:r>
              <a:rPr lang="en-US" baseline="0" dirty="0" smtClean="0"/>
              <a:t>-it’s difficult to get people other than “housers” to be interested in the housing plan and we are working to ensure that other interests such as transportation, economic development and environmental management are at the table.</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5</a:t>
            </a:fld>
            <a:endParaRPr lang="en-US"/>
          </a:p>
        </p:txBody>
      </p:sp>
    </p:spTree>
    <p:extLst>
      <p:ext uri="{BB962C8B-B14F-4D97-AF65-F5344CB8AC3E}">
        <p14:creationId xmlns:p14="http://schemas.microsoft.com/office/powerpoint/2010/main" val="17545674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current state economic development plan is 12 years old.  This new plan will replace the existing plan and will also consolidate the industrial land use plan.</a:t>
            </a:r>
          </a:p>
          <a:p>
            <a:endParaRPr lang="en-US" baseline="0" dirty="0" smtClean="0"/>
          </a:p>
          <a:p>
            <a:r>
              <a:rPr lang="en-US" baseline="0" dirty="0" smtClean="0"/>
              <a:t>We have also received additional grant funding from the US Economic Development Administration to make the state economic development plan serve as our federally required “Comprehensive Economic Development Strategy” or CEDS</a:t>
            </a:r>
            <a:endParaRPr lang="en-US" dirty="0" smtClean="0"/>
          </a:p>
          <a:p>
            <a:endParaRPr lang="en-US" dirty="0" smtClean="0"/>
          </a:p>
          <a:p>
            <a:r>
              <a:rPr lang="en-US" dirty="0" smtClean="0"/>
              <a:t>This will</a:t>
            </a:r>
            <a:r>
              <a:rPr lang="en-US" baseline="0" dirty="0" smtClean="0"/>
              <a:t> be a place based economic development plan, this concept is not always embraced by those in the economic development field.  </a:t>
            </a:r>
            <a:endParaRPr lang="en-US" dirty="0" smtClean="0"/>
          </a:p>
          <a:p>
            <a:r>
              <a:rPr lang="en-US" dirty="0" smtClean="0"/>
              <a:t>Place</a:t>
            </a:r>
            <a:r>
              <a:rPr lang="en-US" baseline="0" dirty="0" smtClean="0"/>
              <a:t> based etc.  What is RI good at, what should we do? Recognize that BV is different than south county is different than east bay and west bay and that we should capitalize on those unique assets.</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6</a:t>
            </a:fld>
            <a:endParaRPr lang="en-US"/>
          </a:p>
        </p:txBody>
      </p:sp>
    </p:spTree>
    <p:extLst>
      <p:ext uri="{BB962C8B-B14F-4D97-AF65-F5344CB8AC3E}">
        <p14:creationId xmlns:p14="http://schemas.microsoft.com/office/powerpoint/2010/main" val="8099164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Goal is to compile</a:t>
            </a:r>
            <a:r>
              <a:rPr lang="en-US" baseline="0" dirty="0" smtClean="0"/>
              <a:t> a series of mapping layers includes natural and cultural resources, economic development &amp; infrastructure assets, existing growth center designations, etc.</a:t>
            </a:r>
          </a:p>
          <a:p>
            <a:endParaRPr lang="en-US" baseline="0" dirty="0" smtClean="0"/>
          </a:p>
          <a:p>
            <a:r>
              <a:rPr lang="en-US" baseline="0" dirty="0" smtClean="0"/>
              <a:t>Viewed together, these will help </a:t>
            </a:r>
            <a:r>
              <a:rPr lang="en-US" baseline="0" dirty="0" err="1" smtClean="0"/>
              <a:t>municiaplities</a:t>
            </a:r>
            <a:r>
              <a:rPr lang="en-US" baseline="0" dirty="0" smtClean="0"/>
              <a:t> make informed local decisions about where growth centers may be most appropriate.</a:t>
            </a:r>
          </a:p>
          <a:p>
            <a:endParaRPr lang="en-US" baseline="0" dirty="0" smtClean="0"/>
          </a:p>
          <a:p>
            <a:r>
              <a:rPr lang="en-US" baseline="0" dirty="0" smtClean="0"/>
              <a:t>This work is being coordinated with DEM’s statewide planning challenge grant on rural growth centers and an update of the states comprehensive planning guidebook.</a:t>
            </a:r>
          </a:p>
          <a:p>
            <a:endParaRPr lang="en-US" baseline="0" dirty="0" smtClean="0"/>
          </a:p>
          <a:p>
            <a:r>
              <a:rPr lang="en-US" baseline="0" dirty="0" smtClean="0"/>
              <a:t>Challenges with this work:</a:t>
            </a:r>
          </a:p>
          <a:p>
            <a:r>
              <a:rPr lang="en-US" baseline="0" dirty="0" smtClean="0"/>
              <a:t>-even with all the mapping that will be compiled through this effort, municipalities will still have some difficult local </a:t>
            </a:r>
            <a:r>
              <a:rPr lang="en-US" baseline="0" dirty="0" err="1" smtClean="0"/>
              <a:t>decsions</a:t>
            </a:r>
            <a:r>
              <a:rPr lang="en-US" baseline="0" dirty="0" smtClean="0"/>
              <a:t> to make regarding how to balance and </a:t>
            </a:r>
            <a:r>
              <a:rPr lang="en-US" baseline="0" dirty="0" err="1" smtClean="0"/>
              <a:t>prioritizee</a:t>
            </a:r>
            <a:r>
              <a:rPr lang="en-US" baseline="0" dirty="0" smtClean="0"/>
              <a:t> the assets they wish to preserve and the assets they wish to build upon.</a:t>
            </a:r>
          </a:p>
          <a:p>
            <a:endParaRPr lang="en-US" baseline="0" dirty="0" smtClean="0"/>
          </a:p>
          <a:p>
            <a:r>
              <a:rPr lang="en-US" baseline="0" dirty="0" smtClean="0"/>
              <a:t>-promoting density is always a difficult conversation, whether urban, suburban or rural density. How do we talk about the advantages of density rather than density itself?</a:t>
            </a:r>
          </a:p>
          <a:p>
            <a:r>
              <a:rPr lang="en-US" baseline="0" dirty="0" smtClean="0"/>
              <a:t>How do we determine the appropriate scale of growth centers in different contexts (for example, a growth center in North Smithfield is going to be different from a growth center in Narragansett, Little </a:t>
            </a:r>
            <a:r>
              <a:rPr lang="en-US" baseline="0" dirty="0" err="1" smtClean="0"/>
              <a:t>compton</a:t>
            </a:r>
            <a:r>
              <a:rPr lang="en-US" baseline="0" dirty="0" smtClean="0"/>
              <a:t>, providence or </a:t>
            </a:r>
            <a:r>
              <a:rPr lang="en-US" baseline="0" dirty="0" err="1" smtClean="0"/>
              <a:t>warwick</a:t>
            </a:r>
            <a:r>
              <a:rPr lang="en-US" baseline="0" dirty="0" smtClean="0"/>
              <a:t>.</a:t>
            </a:r>
          </a:p>
        </p:txBody>
      </p:sp>
      <p:sp>
        <p:nvSpPr>
          <p:cNvPr id="4" name="Slide Number Placeholder 3"/>
          <p:cNvSpPr>
            <a:spLocks noGrp="1"/>
          </p:cNvSpPr>
          <p:nvPr>
            <p:ph type="sldNum" sz="quarter" idx="10"/>
          </p:nvPr>
        </p:nvSpPr>
        <p:spPr/>
        <p:txBody>
          <a:bodyPr/>
          <a:lstStyle/>
          <a:p>
            <a:fld id="{879C4BA7-AC4B-43D3-A232-1D04D3E3B271}" type="slidenum">
              <a:rPr lang="en-US" smtClean="0"/>
              <a:t>7</a:t>
            </a:fld>
            <a:endParaRPr lang="en-US"/>
          </a:p>
        </p:txBody>
      </p:sp>
    </p:spTree>
    <p:extLst>
      <p:ext uri="{BB962C8B-B14F-4D97-AF65-F5344CB8AC3E}">
        <p14:creationId xmlns:p14="http://schemas.microsoft.com/office/powerpoint/2010/main" val="5690798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goal is to develop</a:t>
            </a:r>
            <a:r>
              <a:rPr lang="en-US" baseline="0" dirty="0" smtClean="0"/>
              <a:t> indicators and measures to track the state’s progress on each component of the Regional plan for sustainable development.</a:t>
            </a:r>
          </a:p>
          <a:p>
            <a:endParaRPr lang="en-US" baseline="0" dirty="0" smtClean="0"/>
          </a:p>
          <a:p>
            <a:r>
              <a:rPr lang="en-US" baseline="0" dirty="0" smtClean="0"/>
              <a:t>We are working with other state agencies to determine what data each agency has, who works with it, can it be shared </a:t>
            </a:r>
            <a:r>
              <a:rPr lang="en-US" baseline="0" dirty="0" err="1" smtClean="0"/>
              <a:t>etc</a:t>
            </a:r>
            <a:r>
              <a:rPr lang="en-US" baseline="0" dirty="0" smtClean="0"/>
              <a:t>?</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8</a:t>
            </a:fld>
            <a:endParaRPr lang="en-US"/>
          </a:p>
        </p:txBody>
      </p:sp>
    </p:spTree>
    <p:extLst>
      <p:ext uri="{BB962C8B-B14F-4D97-AF65-F5344CB8AC3E}">
        <p14:creationId xmlns:p14="http://schemas.microsoft.com/office/powerpoint/2010/main" val="42891573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a:t>
            </a:r>
            <a:r>
              <a:rPr lang="en-US" baseline="0" dirty="0" smtClean="0"/>
              <a:t> significant part of the grant is technical assistance and capacity building.  This will be completed in two phases.  SWP has recently completed interviews of all the municipal planners in RI to determine what and where the technical assistance needs lie.  These results will be used to work with a consultant to create a first round of technical assistance and capacity building trainings to be given over the course of the next year to help our planners develop the skills they need.   </a:t>
            </a:r>
          </a:p>
          <a:p>
            <a:endParaRPr lang="en-US" baseline="0" dirty="0" smtClean="0"/>
          </a:p>
          <a:p>
            <a:r>
              <a:rPr lang="en-US" baseline="0" dirty="0" smtClean="0"/>
              <a:t>The 2</a:t>
            </a:r>
            <a:r>
              <a:rPr lang="en-US" baseline="30000" dirty="0" smtClean="0"/>
              <a:t>nd</a:t>
            </a:r>
            <a:r>
              <a:rPr lang="en-US" baseline="0" dirty="0" smtClean="0"/>
              <a:t> round of technical assistance will be developed through the results of the planning process and will be rolled out to planners and the public in the 3</a:t>
            </a:r>
            <a:r>
              <a:rPr lang="en-US" baseline="30000" dirty="0" smtClean="0"/>
              <a:t>rd</a:t>
            </a:r>
            <a:r>
              <a:rPr lang="en-US" baseline="0" dirty="0" smtClean="0"/>
              <a:t> year of the grant.</a:t>
            </a:r>
            <a:endParaRPr lang="en-US" dirty="0"/>
          </a:p>
        </p:txBody>
      </p:sp>
      <p:sp>
        <p:nvSpPr>
          <p:cNvPr id="4" name="Slide Number Placeholder 3"/>
          <p:cNvSpPr>
            <a:spLocks noGrp="1"/>
          </p:cNvSpPr>
          <p:nvPr>
            <p:ph type="sldNum" sz="quarter" idx="10"/>
          </p:nvPr>
        </p:nvSpPr>
        <p:spPr/>
        <p:txBody>
          <a:bodyPr/>
          <a:lstStyle/>
          <a:p>
            <a:fld id="{879C4BA7-AC4B-43D3-A232-1D04D3E3B271}" type="slidenum">
              <a:rPr lang="en-US" smtClean="0"/>
              <a:t>9</a:t>
            </a:fld>
            <a:endParaRPr lang="en-US"/>
          </a:p>
        </p:txBody>
      </p:sp>
    </p:spTree>
    <p:extLst>
      <p:ext uri="{BB962C8B-B14F-4D97-AF65-F5344CB8AC3E}">
        <p14:creationId xmlns:p14="http://schemas.microsoft.com/office/powerpoint/2010/main" val="2835273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pPr algn="ctr" eaLnBrk="1" latinLnBrk="0" hangingPunct="1"/>
            <a:fld id="{F0AA1361-0842-46BA-ADAA-DC066FB3AA04}" type="datetime1">
              <a:rPr lang="en-US" smtClean="0"/>
              <a:t>9/14/2012</a:t>
            </a:fld>
            <a:endParaRPr lang="en-US" sz="2000" dirty="0">
              <a:solidFill>
                <a:srgbClr val="FFFFFF"/>
              </a:solidFill>
            </a:endParaRPr>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pPr algn="r" eaLnBrk="1" latinLnBrk="0" hangingPunct="1"/>
            <a:r>
              <a:rPr kumimoji="0" lang="en-US" smtClean="0">
                <a:solidFill>
                  <a:schemeClr val="tx2"/>
                </a:solidFill>
              </a:rPr>
              <a:t>DIVISION OF PLANNING</a:t>
            </a:r>
            <a:endParaRPr kumimoji="0" lang="en-US" dirty="0">
              <a:solidFill>
                <a:schemeClr val="tx2"/>
              </a:solidFill>
            </a:endParaRPr>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eaLnBrk="1" latinLnBrk="0" hangingPunct="1"/>
            <a:fld id="{36876304-789A-4CD9-B2E1-E4AF9DC80E97}" type="datetime1">
              <a:rPr lang="en-US" smtClean="0"/>
              <a:t>9/14/2012</a:t>
            </a:fld>
            <a:endParaRPr lang="en-US"/>
          </a:p>
        </p:txBody>
      </p:sp>
      <p:sp>
        <p:nvSpPr>
          <p:cNvPr id="5" name="Footer Placeholder 4"/>
          <p:cNvSpPr>
            <a:spLocks noGrp="1"/>
          </p:cNvSpPr>
          <p:nvPr>
            <p:ph type="ftr" sz="quarter" idx="11"/>
          </p:nvPr>
        </p:nvSpPr>
        <p:spPr/>
        <p:txBody>
          <a:bodyPr/>
          <a:lstStyle/>
          <a:p>
            <a:r>
              <a:rPr kumimoji="0" lang="en-US" smtClean="0"/>
              <a:t>DIVISION OF PLANNING</a:t>
            </a:r>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pPr eaLnBrk="1" latinLnBrk="0" hangingPunct="1"/>
            <a:fld id="{781782BB-0C53-4CFC-A0B7-8975A3D082F9}" type="datetime1">
              <a:rPr lang="en-US" smtClean="0"/>
              <a:t>9/14/2012</a:t>
            </a:fld>
            <a:endParaRPr lang="en-US" dirty="0"/>
          </a:p>
        </p:txBody>
      </p:sp>
      <p:sp>
        <p:nvSpPr>
          <p:cNvPr id="5" name="Footer Placeholder 4"/>
          <p:cNvSpPr>
            <a:spLocks noGrp="1"/>
          </p:cNvSpPr>
          <p:nvPr>
            <p:ph type="ftr" sz="quarter" idx="11"/>
          </p:nvPr>
        </p:nvSpPr>
        <p:spPr>
          <a:xfrm>
            <a:off x="457201" y="6248207"/>
            <a:ext cx="5573483" cy="365125"/>
          </a:xfrm>
        </p:spPr>
        <p:txBody>
          <a:bodyPr/>
          <a:lstStyle/>
          <a:p>
            <a:r>
              <a:rPr kumimoji="0" lang="en-US" smtClean="0"/>
              <a:t>DIVISION OF PLANNING</a:t>
            </a:r>
            <a:endParaRPr kumimoji="0" lang="en-US"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F0C94032-CD4C-4C25-B0C2-CEC720522D92}" type="slidenum">
              <a:rPr kumimoji="0" lang="en-US" smtClean="0"/>
              <a:pPr eaLnBrk="1" latinLnBrk="0" hangingPunct="1"/>
              <a:t>‹#›</a:t>
            </a:fld>
            <a:endParaRPr kumimoji="0"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eaLnBrk="1" latinLnBrk="0" hangingPunct="1"/>
            <a:fld id="{CA7D19A4-8CF2-4304-9FF3-265D30B89F2A}" type="datetime1">
              <a:rPr lang="en-US" smtClean="0"/>
              <a:t>9/14/2012</a:t>
            </a:fld>
            <a:endParaRPr lang="en-US" dirty="0"/>
          </a:p>
        </p:txBody>
      </p:sp>
      <p:sp>
        <p:nvSpPr>
          <p:cNvPr id="5" name="Footer Placeholder 4"/>
          <p:cNvSpPr>
            <a:spLocks noGrp="1"/>
          </p:cNvSpPr>
          <p:nvPr>
            <p:ph type="ftr" sz="quarter" idx="11"/>
          </p:nvPr>
        </p:nvSpPr>
        <p:spPr/>
        <p:txBody>
          <a:bodyPr/>
          <a:lstStyle/>
          <a:p>
            <a:r>
              <a:rPr kumimoji="0" lang="en-US" smtClean="0"/>
              <a:t>DIVISION OF PLANNING</a:t>
            </a:r>
            <a:endParaRPr kumimoji="0"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pPr eaLnBrk="1" latinLnBrk="0" hangingPunct="1"/>
            <a:fld id="{D8901520-6428-4E9A-8DF3-8C7EE905C546}" type="datetime1">
              <a:rPr lang="en-US" smtClean="0"/>
              <a:t>9/14/2012</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r>
              <a:rPr kumimoji="0" lang="en-US" smtClean="0"/>
              <a:t>DIVISION OF PLANNING</a:t>
            </a:r>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pPr eaLnBrk="1" latinLnBrk="0" hangingPunct="1"/>
            <a:fld id="{B2F94C82-72E1-478B-8AD9-F31D54E6FCD4}" type="datetime1">
              <a:rPr lang="en-US" smtClean="0"/>
              <a:t>9/14/2012</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r>
              <a:rPr kumimoji="0" lang="en-US" smtClean="0"/>
              <a:t>DIVISION OF PLANNING</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pPr eaLnBrk="1" latinLnBrk="0" hangingPunct="1"/>
            <a:fld id="{8A988AEF-4772-4A9F-951D-6F20DF3BFA5D}" type="datetime1">
              <a:rPr lang="en-US" smtClean="0"/>
              <a:t>9/14/2012</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r>
              <a:rPr kumimoji="0" lang="en-US" smtClean="0"/>
              <a:t>DIVISION OF PLANNING</a:t>
            </a:r>
            <a:endParaRPr kumimoji="0"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eaLnBrk="1" latinLnBrk="0" hangingPunct="1"/>
            <a:fld id="{434176D0-781C-4AF4-856F-CE5154A9D77E}" type="datetime1">
              <a:rPr lang="en-US" smtClean="0"/>
              <a:t>9/14/2012</a:t>
            </a:fld>
            <a:endParaRPr lang="en-US"/>
          </a:p>
        </p:txBody>
      </p:sp>
      <p:sp>
        <p:nvSpPr>
          <p:cNvPr id="4" name="Footer Placeholder 3"/>
          <p:cNvSpPr>
            <a:spLocks noGrp="1"/>
          </p:cNvSpPr>
          <p:nvPr>
            <p:ph type="ftr" sz="quarter" idx="11"/>
          </p:nvPr>
        </p:nvSpPr>
        <p:spPr/>
        <p:txBody>
          <a:bodyPr/>
          <a:lstStyle/>
          <a:p>
            <a:r>
              <a:rPr kumimoji="0" lang="en-US" smtClean="0"/>
              <a:t>DIVISION OF PLANNING</a:t>
            </a:r>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A279B761-F7F8-4727-95C3-0DB1D8965186}" type="datetime1">
              <a:rPr lang="en-US" smtClean="0"/>
              <a:t>9/14/2012</a:t>
            </a:fld>
            <a:endParaRPr lang="en-US"/>
          </a:p>
        </p:txBody>
      </p:sp>
      <p:sp>
        <p:nvSpPr>
          <p:cNvPr id="3" name="Footer Placeholder 2"/>
          <p:cNvSpPr>
            <a:spLocks noGrp="1"/>
          </p:cNvSpPr>
          <p:nvPr>
            <p:ph type="ftr" sz="quarter" idx="11"/>
          </p:nvPr>
        </p:nvSpPr>
        <p:spPr/>
        <p:txBody>
          <a:bodyPr/>
          <a:lstStyle/>
          <a:p>
            <a:r>
              <a:rPr kumimoji="0" lang="en-US" smtClean="0"/>
              <a:t>DIVISION OF PLANNING</a:t>
            </a:r>
            <a:endParaRPr kumimoji="0" lang="en-US"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eaLnBrk="1" latinLnBrk="0" hangingPunct="1"/>
            <a:fld id="{74F80FCD-61BF-45D4-9BB9-2263D3F90725}" type="datetime1">
              <a:rPr lang="en-US" smtClean="0"/>
              <a:t>9/14/2012</a:t>
            </a:fld>
            <a:endParaRPr lang="en-US"/>
          </a:p>
        </p:txBody>
      </p:sp>
      <p:sp>
        <p:nvSpPr>
          <p:cNvPr id="6" name="Footer Placeholder 5"/>
          <p:cNvSpPr>
            <a:spLocks noGrp="1"/>
          </p:cNvSpPr>
          <p:nvPr>
            <p:ph type="ftr" sz="quarter" idx="11"/>
          </p:nvPr>
        </p:nvSpPr>
        <p:spPr/>
        <p:txBody>
          <a:bodyPr/>
          <a:lstStyle/>
          <a:p>
            <a:r>
              <a:rPr kumimoji="0" lang="en-US" smtClean="0"/>
              <a:t>DIVISION OF PLANNING</a:t>
            </a:r>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pPr eaLnBrk="1" latinLnBrk="0" hangingPunct="1"/>
            <a:fld id="{A5FAE085-170F-4FDE-89B2-800C24CB312E}" type="datetime1">
              <a:rPr lang="en-US" smtClean="0"/>
              <a:t>9/14/2012</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1600200" y="6248206"/>
            <a:ext cx="4572000" cy="365125"/>
          </a:xfrm>
        </p:spPr>
        <p:txBody>
          <a:bodyPr rtlCol="0"/>
          <a:lstStyle/>
          <a:p>
            <a:r>
              <a:rPr kumimoji="0" lang="en-US" smtClean="0"/>
              <a:t>DIVISION OF PLANNING</a:t>
            </a:r>
            <a:endParaRPr kumimoji="0" lang="en-US"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fld id="{70EF4FA0-3116-46B2-816A-02BA66559324}" type="datetime1">
              <a:rPr lang="en-US" smtClean="0"/>
              <a:t>9/14/2012</a:t>
            </a:fld>
            <a:endParaRPr lang="en-US" sz="1400" dirty="0">
              <a:solidFill>
                <a:schemeClr val="tx2"/>
              </a:solidFill>
            </a:endParaRPr>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smtClean="0">
                <a:solidFill>
                  <a:schemeClr val="tx2"/>
                </a:solidFill>
              </a:rPr>
              <a:t>DIVISION OF PLANNING</a:t>
            </a:r>
            <a:endParaRPr kumimoji="0" lang="en-US" sz="1400" dirty="0">
              <a:solidFill>
                <a:schemeClr val="tx2"/>
              </a:solidFill>
            </a:endParaRPr>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chris.witt@doa.ri.gov" TargetMode="External"/><Relationship Id="rId4" Type="http://schemas.openxmlformats.org/officeDocument/2006/relationships/hyperlink" Target="mailto:melanie.army@doa.ri.gov"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7.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7" Type="http://schemas.microsoft.com/office/2007/relationships/hdphoto" Target="../media/hdphoto1.wdp"/><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l="339" t="18317" r="1820" b="24794"/>
          <a:stretch/>
        </p:blipFill>
        <p:spPr>
          <a:xfrm>
            <a:off x="4740965" y="0"/>
            <a:ext cx="4403035" cy="3276600"/>
          </a:xfrm>
          <a:prstGeom prst="rect">
            <a:avLst/>
          </a:prstGeom>
        </p:spPr>
      </p:pic>
      <p:sp>
        <p:nvSpPr>
          <p:cNvPr id="2" name="Title 1"/>
          <p:cNvSpPr>
            <a:spLocks noGrp="1"/>
          </p:cNvSpPr>
          <p:nvPr>
            <p:ph type="ctrTitle"/>
          </p:nvPr>
        </p:nvSpPr>
        <p:spPr>
          <a:xfrm>
            <a:off x="-35170" y="5105400"/>
            <a:ext cx="8417169" cy="914400"/>
          </a:xfrm>
        </p:spPr>
        <p:txBody>
          <a:bodyPr>
            <a:noAutofit/>
          </a:bodyPr>
          <a:lstStyle/>
          <a:p>
            <a:r>
              <a:rPr lang="en-US" sz="3600" dirty="0" smtClean="0"/>
              <a:t>Regional Plan for Sustainable Development</a:t>
            </a:r>
            <a:endParaRPr lang="en-US" sz="3600" dirty="0"/>
          </a:p>
        </p:txBody>
      </p:sp>
      <p:sp>
        <p:nvSpPr>
          <p:cNvPr id="3" name="Subtitle 2"/>
          <p:cNvSpPr>
            <a:spLocks noGrp="1"/>
          </p:cNvSpPr>
          <p:nvPr>
            <p:ph type="subTitle" idx="1"/>
          </p:nvPr>
        </p:nvSpPr>
        <p:spPr/>
        <p:txBody>
          <a:bodyPr/>
          <a:lstStyle/>
          <a:p>
            <a:pPr algn="r"/>
            <a:r>
              <a:rPr lang="en-US" dirty="0" smtClean="0"/>
              <a:t>September 18, 2012</a:t>
            </a:r>
            <a:endParaRPr lang="en-US" dirty="0"/>
          </a:p>
        </p:txBody>
      </p:sp>
      <p:sp>
        <p:nvSpPr>
          <p:cNvPr id="5" name="TextBox 4"/>
          <p:cNvSpPr txBox="1"/>
          <p:nvPr/>
        </p:nvSpPr>
        <p:spPr>
          <a:xfrm>
            <a:off x="-35170" y="3124200"/>
            <a:ext cx="7665881" cy="1754326"/>
          </a:xfrm>
          <a:prstGeom prst="rect">
            <a:avLst/>
          </a:prstGeom>
          <a:noFill/>
        </p:spPr>
        <p:txBody>
          <a:bodyPr wrap="none" rtlCol="0">
            <a:spAutoFit/>
          </a:bodyPr>
          <a:lstStyle/>
          <a:p>
            <a:endParaRPr lang="en-US" sz="5400" dirty="0" smtClean="0">
              <a:solidFill>
                <a:schemeClr val="tx2"/>
              </a:solidFill>
            </a:endParaRPr>
          </a:p>
          <a:p>
            <a:r>
              <a:rPr lang="en-US" sz="5400" dirty="0" smtClean="0">
                <a:solidFill>
                  <a:schemeClr val="tx2"/>
                </a:solidFill>
              </a:rPr>
              <a:t>A Sustainable Rhode Island</a:t>
            </a:r>
            <a:endParaRPr lang="en-US" sz="5400" dirty="0">
              <a:solidFill>
                <a:schemeClr val="tx2"/>
              </a:solidFill>
            </a:endParaRPr>
          </a:p>
        </p:txBody>
      </p:sp>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29572" r="40139" b="34144"/>
          <a:stretch/>
        </p:blipFill>
        <p:spPr>
          <a:xfrm>
            <a:off x="2598196" y="0"/>
            <a:ext cx="2009477" cy="3276600"/>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8579" r="35164"/>
          <a:stretch/>
        </p:blipFill>
        <p:spPr>
          <a:xfrm>
            <a:off x="0" y="-15240"/>
            <a:ext cx="2464904" cy="3288135"/>
          </a:xfrm>
          <a:prstGeom prst="rect">
            <a:avLst/>
          </a:prstGeom>
        </p:spPr>
      </p:pic>
    </p:spTree>
    <p:extLst>
      <p:ext uri="{BB962C8B-B14F-4D97-AF65-F5344CB8AC3E}">
        <p14:creationId xmlns:p14="http://schemas.microsoft.com/office/powerpoint/2010/main" val="13064855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029200" cy="4038600"/>
          </a:xfrm>
        </p:spPr>
        <p:txBody>
          <a:bodyPr>
            <a:normAutofit/>
          </a:bodyPr>
          <a:lstStyle/>
          <a:p>
            <a:pPr marL="0" indent="0">
              <a:spcBef>
                <a:spcPts val="0"/>
              </a:spcBef>
              <a:buNone/>
            </a:pPr>
            <a:r>
              <a:rPr lang="en-US" dirty="0" smtClean="0"/>
              <a:t>INTEGRATED IMPLEMENTATION STRATEGY</a:t>
            </a:r>
          </a:p>
          <a:p>
            <a:r>
              <a:rPr lang="en-US" dirty="0" smtClean="0"/>
              <a:t>Coordinated matrix of goals, strategies and actions from the Regional Plan for Sustainable Development</a:t>
            </a:r>
          </a:p>
          <a:p>
            <a:pPr marL="0" indent="0">
              <a:buNone/>
            </a:pP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grpSp>
        <p:nvGrpSpPr>
          <p:cNvPr id="9" name="Group 8"/>
          <p:cNvGrpSpPr/>
          <p:nvPr/>
        </p:nvGrpSpPr>
        <p:grpSpPr>
          <a:xfrm>
            <a:off x="5899614" y="1981200"/>
            <a:ext cx="3015785" cy="1983432"/>
            <a:chOff x="5899614" y="1981200"/>
            <a:chExt cx="3015785" cy="1983432"/>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00"/>
            <a:stretch/>
          </p:blipFill>
          <p:spPr>
            <a:xfrm>
              <a:off x="5899614" y="1981200"/>
              <a:ext cx="3015785" cy="1981200"/>
            </a:xfrm>
            <a:prstGeom prst="rect">
              <a:avLst/>
            </a:prstGeom>
          </p:spPr>
        </p:pic>
        <p:sp>
          <p:nvSpPr>
            <p:cNvPr id="7" name="TextBox 6"/>
            <p:cNvSpPr txBox="1"/>
            <p:nvPr/>
          </p:nvSpPr>
          <p:spPr>
            <a:xfrm>
              <a:off x="8077200" y="3733800"/>
              <a:ext cx="832279" cy="230832"/>
            </a:xfrm>
            <a:prstGeom prst="rect">
              <a:avLst/>
            </a:prstGeom>
            <a:noFill/>
          </p:spPr>
          <p:txBody>
            <a:bodyPr wrap="none" rtlCol="0">
              <a:spAutoFit/>
            </a:bodyPr>
            <a:lstStyle/>
            <a:p>
              <a:r>
                <a:rPr lang="en-US" sz="900" dirty="0" err="1" smtClean="0">
                  <a:solidFill>
                    <a:schemeClr val="bg1"/>
                  </a:solidFill>
                </a:rPr>
                <a:t>GrowSmart</a:t>
              </a:r>
              <a:r>
                <a:rPr lang="en-US" sz="900" dirty="0" smtClean="0">
                  <a:solidFill>
                    <a:schemeClr val="bg1"/>
                  </a:solidFill>
                </a:rPr>
                <a:t> RI</a:t>
              </a:r>
              <a:endParaRPr lang="en-US" sz="900" dirty="0">
                <a:solidFill>
                  <a:schemeClr val="bg1"/>
                </a:solidFill>
              </a:endParaRPr>
            </a:p>
          </p:txBody>
        </p:sp>
      </p:grpSp>
    </p:spTree>
    <p:extLst>
      <p:ext uri="{BB962C8B-B14F-4D97-AF65-F5344CB8AC3E}">
        <p14:creationId xmlns:p14="http://schemas.microsoft.com/office/powerpoint/2010/main" val="23975444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2819400" y="1752600"/>
            <a:ext cx="5943600" cy="4038600"/>
          </a:xfrm>
        </p:spPr>
        <p:txBody>
          <a:bodyPr>
            <a:normAutofit/>
          </a:bodyPr>
          <a:lstStyle/>
          <a:p>
            <a:pPr marL="0" indent="0">
              <a:buNone/>
            </a:pPr>
            <a:r>
              <a:rPr lang="en-US" dirty="0" smtClean="0"/>
              <a:t>SOCIAL EQUITY AND ENGAGEMENT</a:t>
            </a:r>
          </a:p>
          <a:p>
            <a:r>
              <a:rPr lang="en-US" dirty="0" smtClean="0"/>
              <a:t>Ensure planning processes and outcomes are equitable.</a:t>
            </a:r>
          </a:p>
          <a:p>
            <a:r>
              <a:rPr lang="en-US" dirty="0" smtClean="0"/>
              <a:t>Focus on community engagement</a:t>
            </a:r>
          </a:p>
          <a:p>
            <a:r>
              <a:rPr lang="en-US" dirty="0" smtClean="0"/>
              <a:t>Developing social equity principles for project.</a:t>
            </a:r>
          </a:p>
          <a:p>
            <a:pPr marL="0" indent="0">
              <a:buNone/>
            </a:pP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5894" r="14525" b="4585"/>
          <a:stretch/>
        </p:blipFill>
        <p:spPr>
          <a:xfrm>
            <a:off x="228600" y="1828800"/>
            <a:ext cx="2372683" cy="2133600"/>
          </a:xfrm>
          <a:prstGeom prst="rect">
            <a:avLst/>
          </a:prstGeom>
        </p:spPr>
      </p:pic>
      <p:sp>
        <p:nvSpPr>
          <p:cNvPr id="4" name="TextBox 3"/>
          <p:cNvSpPr txBox="1"/>
          <p:nvPr/>
        </p:nvSpPr>
        <p:spPr>
          <a:xfrm>
            <a:off x="1930907" y="3731568"/>
            <a:ext cx="670376" cy="230832"/>
          </a:xfrm>
          <a:prstGeom prst="rect">
            <a:avLst/>
          </a:prstGeom>
          <a:noFill/>
        </p:spPr>
        <p:txBody>
          <a:bodyPr wrap="none" rtlCol="0">
            <a:spAutoFit/>
          </a:bodyPr>
          <a:lstStyle/>
          <a:p>
            <a:r>
              <a:rPr lang="en-US" sz="900" dirty="0" smtClean="0">
                <a:solidFill>
                  <a:schemeClr val="bg1"/>
                </a:solidFill>
              </a:rPr>
              <a:t>Austin Post</a:t>
            </a:r>
            <a:endParaRPr lang="en-US" sz="900" dirty="0">
              <a:solidFill>
                <a:schemeClr val="bg1"/>
              </a:solidFill>
            </a:endParaRPr>
          </a:p>
        </p:txBody>
      </p:sp>
    </p:spTree>
    <p:extLst>
      <p:ext uri="{BB962C8B-B14F-4D97-AF65-F5344CB8AC3E}">
        <p14:creationId xmlns:p14="http://schemas.microsoft.com/office/powerpoint/2010/main" val="26430462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943600" cy="533400"/>
          </a:xfrm>
        </p:spPr>
        <p:txBody>
          <a:bodyPr>
            <a:normAutofit/>
          </a:bodyPr>
          <a:lstStyle/>
          <a:p>
            <a:pPr marL="0" indent="0">
              <a:spcBef>
                <a:spcPts val="0"/>
              </a:spcBef>
              <a:buNone/>
            </a:pPr>
            <a:r>
              <a:rPr lang="en-US" dirty="0" smtClean="0"/>
              <a:t>PROJECT SCHEDULE</a:t>
            </a:r>
          </a:p>
        </p:txBody>
      </p:sp>
      <p:sp>
        <p:nvSpPr>
          <p:cNvPr id="4" name="TextBox 3"/>
          <p:cNvSpPr txBox="1"/>
          <p:nvPr/>
        </p:nvSpPr>
        <p:spPr>
          <a:xfrm>
            <a:off x="685800" y="2486594"/>
            <a:ext cx="1524000" cy="538609"/>
          </a:xfrm>
          <a:prstGeom prst="rect">
            <a:avLst/>
          </a:prstGeom>
          <a:solidFill>
            <a:schemeClr val="accent3"/>
          </a:solidFill>
        </p:spPr>
        <p:txBody>
          <a:bodyPr wrap="square" rtlCol="0">
            <a:spAutoFit/>
          </a:bodyPr>
          <a:lstStyle/>
          <a:p>
            <a:pPr algn="ctr"/>
            <a:r>
              <a:rPr lang="en-US" sz="2900" dirty="0" smtClean="0"/>
              <a:t>Year 1</a:t>
            </a:r>
            <a:endParaRPr lang="en-US" sz="2900" dirty="0"/>
          </a:p>
        </p:txBody>
      </p:sp>
      <p:sp>
        <p:nvSpPr>
          <p:cNvPr id="7" name="TextBox 6"/>
          <p:cNvSpPr txBox="1"/>
          <p:nvPr/>
        </p:nvSpPr>
        <p:spPr>
          <a:xfrm>
            <a:off x="685800" y="3757897"/>
            <a:ext cx="1524000" cy="538609"/>
          </a:xfrm>
          <a:prstGeom prst="rect">
            <a:avLst/>
          </a:prstGeom>
          <a:solidFill>
            <a:schemeClr val="accent3"/>
          </a:solidFill>
        </p:spPr>
        <p:txBody>
          <a:bodyPr wrap="square" rtlCol="0">
            <a:spAutoFit/>
          </a:bodyPr>
          <a:lstStyle/>
          <a:p>
            <a:pPr algn="ctr"/>
            <a:r>
              <a:rPr lang="en-US" sz="2900" dirty="0" smtClean="0"/>
              <a:t>Year 2</a:t>
            </a:r>
            <a:endParaRPr lang="en-US" sz="2900" dirty="0"/>
          </a:p>
        </p:txBody>
      </p:sp>
      <p:sp>
        <p:nvSpPr>
          <p:cNvPr id="8" name="TextBox 7"/>
          <p:cNvSpPr txBox="1"/>
          <p:nvPr/>
        </p:nvSpPr>
        <p:spPr>
          <a:xfrm>
            <a:off x="685800" y="5029200"/>
            <a:ext cx="1524000" cy="538609"/>
          </a:xfrm>
          <a:prstGeom prst="rect">
            <a:avLst/>
          </a:prstGeom>
          <a:solidFill>
            <a:schemeClr val="accent3"/>
          </a:solidFill>
        </p:spPr>
        <p:txBody>
          <a:bodyPr wrap="square" rtlCol="0">
            <a:spAutoFit/>
          </a:bodyPr>
          <a:lstStyle/>
          <a:p>
            <a:pPr algn="ctr"/>
            <a:r>
              <a:rPr lang="en-US" sz="2900" dirty="0" smtClean="0"/>
              <a:t>Year 3</a:t>
            </a:r>
            <a:endParaRPr lang="en-US" sz="2900" dirty="0"/>
          </a:p>
        </p:txBody>
      </p:sp>
      <p:sp>
        <p:nvSpPr>
          <p:cNvPr id="5" name="TextBox 4"/>
          <p:cNvSpPr txBox="1"/>
          <p:nvPr/>
        </p:nvSpPr>
        <p:spPr>
          <a:xfrm>
            <a:off x="2424918" y="2509677"/>
            <a:ext cx="6411820" cy="492443"/>
          </a:xfrm>
          <a:prstGeom prst="rect">
            <a:avLst/>
          </a:prstGeom>
          <a:noFill/>
        </p:spPr>
        <p:txBody>
          <a:bodyPr wrap="none" rtlCol="0">
            <a:spAutoFit/>
          </a:bodyPr>
          <a:lstStyle/>
          <a:p>
            <a:r>
              <a:rPr lang="en-US" sz="2600" dirty="0" smtClean="0"/>
              <a:t>Community engagement and RFP development.</a:t>
            </a:r>
            <a:endParaRPr lang="en-US" sz="2600" dirty="0"/>
          </a:p>
        </p:txBody>
      </p:sp>
      <p:sp>
        <p:nvSpPr>
          <p:cNvPr id="9" name="TextBox 8"/>
          <p:cNvSpPr txBox="1"/>
          <p:nvPr/>
        </p:nvSpPr>
        <p:spPr>
          <a:xfrm>
            <a:off x="2424918" y="3780980"/>
            <a:ext cx="6518451" cy="892552"/>
          </a:xfrm>
          <a:prstGeom prst="rect">
            <a:avLst/>
          </a:prstGeom>
          <a:noFill/>
        </p:spPr>
        <p:txBody>
          <a:bodyPr wrap="none" rtlCol="0">
            <a:spAutoFit/>
          </a:bodyPr>
          <a:lstStyle/>
          <a:p>
            <a:r>
              <a:rPr lang="en-US" sz="2600" dirty="0" smtClean="0"/>
              <a:t>Development of plans and public participation, </a:t>
            </a:r>
          </a:p>
          <a:p>
            <a:r>
              <a:rPr lang="en-US" sz="2600" dirty="0" smtClean="0"/>
              <a:t>capacity building.</a:t>
            </a:r>
            <a:endParaRPr lang="en-US" sz="2600" dirty="0"/>
          </a:p>
        </p:txBody>
      </p:sp>
      <p:sp>
        <p:nvSpPr>
          <p:cNvPr id="10" name="TextBox 9"/>
          <p:cNvSpPr txBox="1"/>
          <p:nvPr/>
        </p:nvSpPr>
        <p:spPr>
          <a:xfrm>
            <a:off x="2424918" y="4852228"/>
            <a:ext cx="5288371" cy="892552"/>
          </a:xfrm>
          <a:prstGeom prst="rect">
            <a:avLst/>
          </a:prstGeom>
          <a:noFill/>
        </p:spPr>
        <p:txBody>
          <a:bodyPr wrap="none" rtlCol="0">
            <a:spAutoFit/>
          </a:bodyPr>
          <a:lstStyle/>
          <a:p>
            <a:r>
              <a:rPr lang="en-US" sz="2600" dirty="0" smtClean="0"/>
              <a:t>Plan adoption, capacity-building, and </a:t>
            </a:r>
          </a:p>
          <a:p>
            <a:r>
              <a:rPr lang="en-US" sz="2600" dirty="0" smtClean="0"/>
              <a:t>implementation.</a:t>
            </a:r>
            <a:endParaRPr lang="en-US" sz="2600" dirty="0"/>
          </a:p>
        </p:txBody>
      </p:sp>
      <p:sp>
        <p:nvSpPr>
          <p:cNvPr id="11" name="Footer Placeholder 10"/>
          <p:cNvSpPr>
            <a:spLocks noGrp="1"/>
          </p:cNvSpPr>
          <p:nvPr>
            <p:ph type="ftr" sz="quarter" idx="11"/>
          </p:nvPr>
        </p:nvSpPr>
        <p:spPr/>
        <p:txBody>
          <a:bodyPr/>
          <a:lstStyle/>
          <a:p>
            <a:pPr algn="l"/>
            <a:r>
              <a:rPr kumimoji="0" lang="en-US" dirty="0" smtClean="0"/>
              <a:t>DIVISION OF PLANNING</a:t>
            </a:r>
            <a:endParaRPr kumimoji="0" lang="en-US" dirty="0"/>
          </a:p>
        </p:txBody>
      </p:sp>
    </p:spTree>
    <p:extLst>
      <p:ext uri="{BB962C8B-B14F-4D97-AF65-F5344CB8AC3E}">
        <p14:creationId xmlns:p14="http://schemas.microsoft.com/office/powerpoint/2010/main" val="39112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34200" y="2111649"/>
            <a:ext cx="2133600" cy="2688951"/>
          </a:xfrm>
          <a:prstGeom prst="rect">
            <a:avLst/>
          </a:prstGeom>
        </p:spPr>
      </p:pic>
      <p:sp>
        <p:nvSpPr>
          <p:cNvPr id="8" name="Content Placeholder 2"/>
          <p:cNvSpPr>
            <a:spLocks noGrp="1"/>
          </p:cNvSpPr>
          <p:nvPr>
            <p:ph sz="quarter" idx="1"/>
          </p:nvPr>
        </p:nvSpPr>
        <p:spPr/>
        <p:txBody>
          <a:bodyPr>
            <a:normAutofit fontScale="92500"/>
          </a:bodyPr>
          <a:lstStyle/>
          <a:p>
            <a:pPr marL="0" indent="0">
              <a:buNone/>
            </a:pPr>
            <a:r>
              <a:rPr lang="en-US" b="1" dirty="0"/>
              <a:t>For More Information or to Get Involved</a:t>
            </a:r>
            <a:endParaRPr lang="en-US" dirty="0"/>
          </a:p>
          <a:p>
            <a:r>
              <a:rPr lang="en-US" dirty="0"/>
              <a:t>Melanie </a:t>
            </a:r>
            <a:r>
              <a:rPr lang="en-US" dirty="0" smtClean="0"/>
              <a:t>Jewett Army</a:t>
            </a:r>
            <a:r>
              <a:rPr lang="en-US" dirty="0"/>
              <a:t>, </a:t>
            </a:r>
            <a:r>
              <a:rPr lang="en-US" dirty="0" smtClean="0"/>
              <a:t>AICP</a:t>
            </a:r>
          </a:p>
          <a:p>
            <a:pPr marL="0" indent="0" defTabSz="342900">
              <a:spcBef>
                <a:spcPts val="0"/>
              </a:spcBef>
              <a:buNone/>
            </a:pPr>
            <a:r>
              <a:rPr lang="en-US" dirty="0" smtClean="0"/>
              <a:t>	Supervising </a:t>
            </a:r>
            <a:r>
              <a:rPr lang="en-US" dirty="0"/>
              <a:t>Planner</a:t>
            </a:r>
          </a:p>
          <a:p>
            <a:pPr lvl="1"/>
            <a:r>
              <a:rPr lang="en-US" dirty="0" smtClean="0"/>
              <a:t>222-6183 </a:t>
            </a:r>
            <a:r>
              <a:rPr lang="en-US" dirty="0"/>
              <a:t>or </a:t>
            </a:r>
            <a:r>
              <a:rPr lang="en-US" u="sng" dirty="0">
                <a:hlinkClick r:id="rId4"/>
              </a:rPr>
              <a:t>melanie.army@doa.ri.gov</a:t>
            </a:r>
            <a:endParaRPr lang="en-US" dirty="0"/>
          </a:p>
          <a:p>
            <a:r>
              <a:rPr lang="en-US" dirty="0"/>
              <a:t>Chris Witt, Principal </a:t>
            </a:r>
            <a:r>
              <a:rPr lang="en-US" dirty="0" smtClean="0"/>
              <a:t>Planner</a:t>
            </a:r>
          </a:p>
          <a:p>
            <a:pPr lvl="1"/>
            <a:r>
              <a:rPr lang="en-US" dirty="0" smtClean="0"/>
              <a:t>222-5759 </a:t>
            </a:r>
            <a:r>
              <a:rPr lang="en-US" dirty="0"/>
              <a:t>or </a:t>
            </a:r>
            <a:r>
              <a:rPr lang="en-US" u="sng" dirty="0">
                <a:hlinkClick r:id="rId5"/>
              </a:rPr>
              <a:t>chris.witt@doa.ri.gov</a:t>
            </a:r>
            <a:endParaRPr lang="en-US" dirty="0"/>
          </a:p>
          <a:p>
            <a:pPr marL="457200" lvl="1" indent="0" algn="ctr">
              <a:buNone/>
            </a:pPr>
            <a:endParaRPr lang="en-US" sz="2000" dirty="0" smtClean="0"/>
          </a:p>
          <a:p>
            <a:pPr marL="457200" lvl="1" indent="0">
              <a:buNone/>
            </a:pPr>
            <a:endParaRPr lang="en-US" sz="2000" dirty="0"/>
          </a:p>
          <a:p>
            <a:pPr marL="457200" lvl="1" indent="0">
              <a:buNone/>
            </a:pPr>
            <a:r>
              <a:rPr lang="en-US" sz="2000" dirty="0" smtClean="0"/>
              <a:t>Sustainable </a:t>
            </a:r>
            <a:r>
              <a:rPr lang="en-US" sz="2000" dirty="0" smtClean="0"/>
              <a:t>Communities Page of the Division of Planning Website:</a:t>
            </a:r>
          </a:p>
          <a:p>
            <a:pPr marL="457200" lvl="1" indent="0">
              <a:buNone/>
            </a:pPr>
            <a:r>
              <a:rPr lang="en-US" sz="2400" dirty="0" smtClean="0"/>
              <a:t>http</a:t>
            </a:r>
            <a:r>
              <a:rPr lang="en-US" sz="2400" dirty="0"/>
              <a:t>://www.planning.ri.gov/misc/communities/sustainable.html</a:t>
            </a:r>
          </a:p>
        </p:txBody>
      </p:sp>
    </p:spTree>
    <p:extLst>
      <p:ext uri="{BB962C8B-B14F-4D97-AF65-F5344CB8AC3E}">
        <p14:creationId xmlns:p14="http://schemas.microsoft.com/office/powerpoint/2010/main" val="22809243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4" name="Content Placeholder 3"/>
          <p:cNvSpPr>
            <a:spLocks noGrp="1"/>
          </p:cNvSpPr>
          <p:nvPr>
            <p:ph sz="quarter" idx="1"/>
          </p:nvPr>
        </p:nvSpPr>
        <p:spPr>
          <a:xfrm>
            <a:off x="609600" y="3581400"/>
            <a:ext cx="7769352" cy="533400"/>
          </a:xfrm>
        </p:spPr>
        <p:txBody>
          <a:bodyPr/>
          <a:lstStyle/>
          <a:p>
            <a:pPr marL="0" indent="0" algn="ctr">
              <a:buNone/>
            </a:pPr>
            <a:r>
              <a:rPr lang="en-US" i="1" dirty="0" smtClean="0"/>
              <a:t>Federal Partnership for Sustainable Communities</a:t>
            </a:r>
          </a:p>
        </p:txBody>
      </p:sp>
      <p:pic>
        <p:nvPicPr>
          <p:cNvPr id="8195" name="Picture 3" descr="C:\Users\chris.witt\Desktop\HUD.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 y="1656842"/>
            <a:ext cx="1752600" cy="175260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0676" y="1655318"/>
            <a:ext cx="1755648" cy="1755648"/>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26200" y="1655318"/>
            <a:ext cx="1613095" cy="1755648"/>
          </a:xfrm>
          <a:prstGeom prst="rect">
            <a:avLst/>
          </a:prstGeom>
        </p:spPr>
      </p:pic>
      <p:sp>
        <p:nvSpPr>
          <p:cNvPr id="8" name="Content Placeholder 3"/>
          <p:cNvSpPr txBox="1">
            <a:spLocks/>
          </p:cNvSpPr>
          <p:nvPr/>
        </p:nvSpPr>
        <p:spPr>
          <a:xfrm>
            <a:off x="1346200" y="4191000"/>
            <a:ext cx="6324600" cy="1828800"/>
          </a:xfrm>
          <a:prstGeom prst="rect">
            <a:avLst/>
          </a:prstGeom>
        </p:spPr>
        <p:txBody>
          <a:bodyPr vert="horz">
            <a:normAutofit/>
          </a:bodyPr>
          <a:lst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r>
              <a:rPr lang="en-US" dirty="0" smtClean="0"/>
              <a:t>Federal effort at “silo-busting”</a:t>
            </a:r>
          </a:p>
          <a:p>
            <a:r>
              <a:rPr lang="en-US" dirty="0" smtClean="0"/>
              <a:t>Supports environmental and economic sustainability</a:t>
            </a:r>
          </a:p>
        </p:txBody>
      </p:sp>
      <p:sp>
        <p:nvSpPr>
          <p:cNvPr id="6" name="Footer Placeholder 5"/>
          <p:cNvSpPr>
            <a:spLocks noGrp="1"/>
          </p:cNvSpPr>
          <p:nvPr>
            <p:ph type="ftr" sz="quarter" idx="11"/>
          </p:nvPr>
        </p:nvSpPr>
        <p:spPr/>
        <p:txBody>
          <a:bodyPr/>
          <a:lstStyle/>
          <a:p>
            <a:pPr algn="l"/>
            <a:r>
              <a:rPr kumimoji="0" lang="en-US" dirty="0" smtClean="0"/>
              <a:t>DIVISION OF PLANNING</a:t>
            </a:r>
            <a:endParaRPr kumimoji="0" lang="en-US" dirty="0"/>
          </a:p>
        </p:txBody>
      </p:sp>
    </p:spTree>
    <p:extLst>
      <p:ext uri="{BB962C8B-B14F-4D97-AF65-F5344CB8AC3E}">
        <p14:creationId xmlns:p14="http://schemas.microsoft.com/office/powerpoint/2010/main" val="429168355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867400" cy="4038600"/>
          </a:xfrm>
        </p:spPr>
        <p:txBody>
          <a:bodyPr>
            <a:normAutofit fontScale="92500"/>
          </a:bodyPr>
          <a:lstStyle/>
          <a:p>
            <a:pPr marL="0" indent="0">
              <a:buNone/>
            </a:pPr>
            <a:r>
              <a:rPr lang="en-US" dirty="0" smtClean="0"/>
              <a:t>SIX LIVABILITY PRINCIPLES</a:t>
            </a:r>
          </a:p>
          <a:p>
            <a:r>
              <a:rPr lang="en-US" dirty="0"/>
              <a:t>Provide more transportation choices.</a:t>
            </a:r>
          </a:p>
          <a:p>
            <a:r>
              <a:rPr lang="en-US" dirty="0"/>
              <a:t>Promote equitable, affordable housing. </a:t>
            </a:r>
          </a:p>
          <a:p>
            <a:r>
              <a:rPr lang="en-US" dirty="0"/>
              <a:t>Enhance economic competitiveness. </a:t>
            </a:r>
          </a:p>
          <a:p>
            <a:r>
              <a:rPr lang="en-US" dirty="0"/>
              <a:t>Support existing communities. </a:t>
            </a:r>
          </a:p>
          <a:p>
            <a:r>
              <a:rPr lang="en-US" dirty="0"/>
              <a:t>Coordinate and leverage federal policies and investment. </a:t>
            </a:r>
          </a:p>
          <a:p>
            <a:r>
              <a:rPr lang="en-US" dirty="0"/>
              <a:t>Value communities and neighborhoods.</a:t>
            </a:r>
          </a:p>
          <a:p>
            <a:endParaRPr lang="en-US" dirty="0"/>
          </a:p>
        </p:txBody>
      </p:sp>
      <p:sp>
        <p:nvSpPr>
          <p:cNvPr id="7" name="Footer Placeholder 6"/>
          <p:cNvSpPr>
            <a:spLocks noGrp="1"/>
          </p:cNvSpPr>
          <p:nvPr>
            <p:ph type="ftr" sz="quarter" idx="11"/>
          </p:nvPr>
        </p:nvSpPr>
        <p:spPr/>
        <p:txBody>
          <a:bodyPr/>
          <a:lstStyle/>
          <a:p>
            <a:pPr algn="l"/>
            <a:r>
              <a:rPr kumimoji="0" lang="en-US" dirty="0" smtClean="0"/>
              <a:t>DIVISION OF PLANNING</a:t>
            </a:r>
            <a:endParaRPr kumimoji="0" lang="en-US" dirty="0"/>
          </a:p>
        </p:txBody>
      </p:sp>
    </p:spTree>
    <p:extLst>
      <p:ext uri="{BB962C8B-B14F-4D97-AF65-F5344CB8AC3E}">
        <p14:creationId xmlns:p14="http://schemas.microsoft.com/office/powerpoint/2010/main" val="11693449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990600" y="4191000"/>
            <a:ext cx="6724227" cy="1828800"/>
          </a:xfrm>
        </p:spPr>
        <p:txBody>
          <a:bodyPr>
            <a:normAutofit/>
          </a:bodyPr>
          <a:lstStyle/>
          <a:p>
            <a:r>
              <a:rPr lang="en-US" dirty="0" smtClean="0"/>
              <a:t>Nationally competitive</a:t>
            </a:r>
          </a:p>
          <a:p>
            <a:r>
              <a:rPr lang="en-US" smtClean="0"/>
              <a:t>$1.9 </a:t>
            </a:r>
            <a:r>
              <a:rPr lang="en-US" dirty="0" smtClean="0"/>
              <a:t>Million from HUD over three years</a:t>
            </a:r>
          </a:p>
          <a:p>
            <a:r>
              <a:rPr lang="en-US" i="1" dirty="0" smtClean="0"/>
              <a:t>Regional Plan for Sustainable Development</a:t>
            </a:r>
          </a:p>
          <a:p>
            <a:endParaRPr lang="en-US" dirty="0"/>
          </a:p>
          <a:p>
            <a:endParaRPr lang="en-US" dirty="0"/>
          </a:p>
        </p:txBody>
      </p:sp>
      <p:sp>
        <p:nvSpPr>
          <p:cNvPr id="3" name="TextBox 2"/>
          <p:cNvSpPr txBox="1"/>
          <p:nvPr/>
        </p:nvSpPr>
        <p:spPr>
          <a:xfrm>
            <a:off x="304800" y="3499247"/>
            <a:ext cx="8525667" cy="615553"/>
          </a:xfrm>
          <a:prstGeom prst="rect">
            <a:avLst/>
          </a:prstGeom>
          <a:noFill/>
        </p:spPr>
        <p:txBody>
          <a:bodyPr wrap="none" rtlCol="0">
            <a:spAutoFit/>
          </a:bodyPr>
          <a:lstStyle/>
          <a:p>
            <a:r>
              <a:rPr lang="en-US" sz="3400" i="1" dirty="0" smtClean="0"/>
              <a:t>Sustainable Communities Regional Planning Grant</a:t>
            </a:r>
            <a:endParaRPr lang="en-US" sz="3400" i="1" dirty="0"/>
          </a:p>
        </p:txBody>
      </p:sp>
      <p:sp>
        <p:nvSpPr>
          <p:cNvPr id="4" name="Footer Placeholder 3"/>
          <p:cNvSpPr>
            <a:spLocks noGrp="1"/>
          </p:cNvSpPr>
          <p:nvPr>
            <p:ph type="ftr" sz="quarter" idx="11"/>
          </p:nvPr>
        </p:nvSpPr>
        <p:spPr/>
        <p:txBody>
          <a:bodyPr/>
          <a:lstStyle/>
          <a:p>
            <a:pPr algn="l"/>
            <a:r>
              <a:rPr kumimoji="0" lang="en-US" dirty="0" smtClean="0"/>
              <a:t>DIVISION OF PLANNING</a:t>
            </a:r>
            <a:endParaRPr kumimoji="0" lang="en-US" dirty="0"/>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6364" r="11818"/>
          <a:stretch/>
        </p:blipFill>
        <p:spPr>
          <a:xfrm>
            <a:off x="2813706" y="1852907"/>
            <a:ext cx="1371600" cy="1411429"/>
          </a:xfrm>
          <a:prstGeom prst="rect">
            <a:avLst/>
          </a:prstGeom>
        </p:spPr>
      </p:pic>
      <p:pic>
        <p:nvPicPr>
          <p:cNvPr id="9" name="Picture 8"/>
          <p:cNvPicPr>
            <a:picLocks noChangeAspect="1"/>
          </p:cNvPicPr>
          <p:nvPr/>
        </p:nvPicPr>
        <p:blipFill rotWithShape="1">
          <a:blip r:embed="rId4">
            <a:extLst>
              <a:ext uri="{28A0092B-C50C-407E-A947-70E740481C1C}">
                <a14:useLocalDpi xmlns:a14="http://schemas.microsoft.com/office/drawing/2010/main" val="0"/>
              </a:ext>
            </a:extLst>
          </a:blip>
          <a:srcRect r="15764"/>
          <a:stretch/>
        </p:blipFill>
        <p:spPr>
          <a:xfrm>
            <a:off x="4348173" y="1844147"/>
            <a:ext cx="1813559" cy="1428949"/>
          </a:xfrm>
          <a:prstGeom prst="rect">
            <a:avLst/>
          </a:prstGeom>
        </p:spPr>
      </p:pic>
      <p:pic>
        <p:nvPicPr>
          <p:cNvPr id="10" name="Picture 9"/>
          <p:cNvPicPr>
            <a:picLocks noChangeAspect="1"/>
          </p:cNvPicPr>
          <p:nvPr/>
        </p:nvPicPr>
        <p:blipFill rotWithShape="1">
          <a:blip r:embed="rId5">
            <a:extLst>
              <a:ext uri="{28A0092B-C50C-407E-A947-70E740481C1C}">
                <a14:useLocalDpi xmlns:a14="http://schemas.microsoft.com/office/drawing/2010/main" val="0"/>
              </a:ext>
            </a:extLst>
          </a:blip>
          <a:srcRect l="17343"/>
          <a:stretch/>
        </p:blipFill>
        <p:spPr>
          <a:xfrm>
            <a:off x="834947" y="1840643"/>
            <a:ext cx="1815892" cy="1435957"/>
          </a:xfrm>
          <a:prstGeom prst="rect">
            <a:avLst/>
          </a:prstGeom>
        </p:spPr>
      </p:pic>
      <p:pic>
        <p:nvPicPr>
          <p:cNvPr id="11" name="Picture 10"/>
          <p:cNvPicPr>
            <a:picLocks noChangeAspect="1"/>
          </p:cNvPicPr>
          <p:nvPr/>
        </p:nvPicPr>
        <p:blipFill rotWithShape="1">
          <a:blip r:embed="rId6" cstate="print">
            <a:extLst>
              <a:ext uri="{BEBA8EAE-BF5A-486C-A8C5-ECC9F3942E4B}">
                <a14:imgProps xmlns:a14="http://schemas.microsoft.com/office/drawing/2010/main">
                  <a14:imgLayer r:embed="rId7">
                    <a14:imgEffect>
                      <a14:brightnessContrast bright="4000"/>
                    </a14:imgEffect>
                  </a14:imgLayer>
                </a14:imgProps>
              </a:ext>
              <a:ext uri="{28A0092B-C50C-407E-A947-70E740481C1C}">
                <a14:useLocalDpi xmlns:a14="http://schemas.microsoft.com/office/drawing/2010/main" val="0"/>
              </a:ext>
            </a:extLst>
          </a:blip>
          <a:srcRect l="33019" t="24630" b="1"/>
          <a:stretch/>
        </p:blipFill>
        <p:spPr>
          <a:xfrm>
            <a:off x="6324600" y="1844460"/>
            <a:ext cx="1935480" cy="1428322"/>
          </a:xfrm>
          <a:prstGeom prst="rect">
            <a:avLst/>
          </a:prstGeom>
        </p:spPr>
      </p:pic>
    </p:spTree>
    <p:extLst>
      <p:ext uri="{BB962C8B-B14F-4D97-AF65-F5344CB8AC3E}">
        <p14:creationId xmlns:p14="http://schemas.microsoft.com/office/powerpoint/2010/main" val="36151483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410201" cy="4038600"/>
          </a:xfrm>
        </p:spPr>
        <p:txBody>
          <a:bodyPr>
            <a:normAutofit/>
          </a:bodyPr>
          <a:lstStyle/>
          <a:p>
            <a:pPr marL="0" indent="0">
              <a:buNone/>
            </a:pPr>
            <a:r>
              <a:rPr lang="en-US" dirty="0" smtClean="0"/>
              <a:t>STATE HOUSING PLAN</a:t>
            </a:r>
          </a:p>
          <a:p>
            <a:r>
              <a:rPr lang="en-US" dirty="0" smtClean="0"/>
              <a:t>Encompasses all of Rhode Island’s housing needs (subsidized and market rate).</a:t>
            </a:r>
          </a:p>
          <a:p>
            <a:r>
              <a:rPr lang="en-US" dirty="0" smtClean="0"/>
              <a:t>Consolidation of existing plans</a:t>
            </a:r>
          </a:p>
          <a:p>
            <a:r>
              <a:rPr lang="en-US" dirty="0" smtClean="0"/>
              <a:t>Regional Analysis of Impediments to Fair Housing</a:t>
            </a: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6000" r="28133"/>
          <a:stretch/>
        </p:blipFill>
        <p:spPr>
          <a:xfrm>
            <a:off x="6288107" y="1905000"/>
            <a:ext cx="2475143" cy="2285999"/>
          </a:xfrm>
          <a:prstGeom prst="rect">
            <a:avLst/>
          </a:prstGeom>
        </p:spPr>
      </p:pic>
    </p:spTree>
    <p:extLst>
      <p:ext uri="{BB962C8B-B14F-4D97-AF65-F5344CB8AC3E}">
        <p14:creationId xmlns:p14="http://schemas.microsoft.com/office/powerpoint/2010/main" val="36615434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334000" cy="4038600"/>
          </a:xfrm>
        </p:spPr>
        <p:txBody>
          <a:bodyPr>
            <a:normAutofit/>
          </a:bodyPr>
          <a:lstStyle/>
          <a:p>
            <a:pPr marL="0" indent="0">
              <a:spcBef>
                <a:spcPts val="0"/>
              </a:spcBef>
              <a:buNone/>
            </a:pPr>
            <a:r>
              <a:rPr lang="en-US" dirty="0" smtClean="0"/>
              <a:t>ECONOMIC DEVELOPMENT</a:t>
            </a:r>
          </a:p>
          <a:p>
            <a:r>
              <a:rPr lang="en-US" dirty="0" smtClean="0"/>
              <a:t>Develop one economic development plan for Rhode Island.</a:t>
            </a:r>
          </a:p>
          <a:p>
            <a:r>
              <a:rPr lang="en-US" dirty="0" smtClean="0"/>
              <a:t>Establish a vision and principles, as well as a framework for decisions on future investments.</a:t>
            </a:r>
            <a:endParaRPr lang="en-US" i="1" dirty="0" smtClean="0"/>
          </a:p>
          <a:p>
            <a:pPr marL="0" indent="0">
              <a:buNone/>
            </a:pP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grpSp>
        <p:nvGrpSpPr>
          <p:cNvPr id="14" name="Group 13"/>
          <p:cNvGrpSpPr/>
          <p:nvPr/>
        </p:nvGrpSpPr>
        <p:grpSpPr>
          <a:xfrm>
            <a:off x="6249978" y="1905000"/>
            <a:ext cx="2638735" cy="1983432"/>
            <a:chOff x="6249978" y="1905000"/>
            <a:chExt cx="2638735" cy="1983432"/>
          </a:xfrm>
        </p:grpSpPr>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49978" y="1905000"/>
              <a:ext cx="2638735" cy="1981200"/>
            </a:xfrm>
            <a:prstGeom prst="rect">
              <a:avLst/>
            </a:prstGeom>
          </p:spPr>
        </p:pic>
        <p:sp>
          <p:nvSpPr>
            <p:cNvPr id="12" name="TextBox 11"/>
            <p:cNvSpPr txBox="1"/>
            <p:nvPr/>
          </p:nvSpPr>
          <p:spPr>
            <a:xfrm>
              <a:off x="8179865" y="3657600"/>
              <a:ext cx="708848" cy="230832"/>
            </a:xfrm>
            <a:prstGeom prst="rect">
              <a:avLst/>
            </a:prstGeom>
            <a:noFill/>
          </p:spPr>
          <p:txBody>
            <a:bodyPr wrap="none" rtlCol="0">
              <a:spAutoFit/>
            </a:bodyPr>
            <a:lstStyle/>
            <a:p>
              <a:r>
                <a:rPr lang="en-US" sz="900" dirty="0" smtClean="0">
                  <a:solidFill>
                    <a:schemeClr val="bg1"/>
                  </a:solidFill>
                </a:rPr>
                <a:t>Matt </a:t>
              </a:r>
              <a:r>
                <a:rPr lang="en-US" sz="900" dirty="0" err="1" smtClean="0">
                  <a:solidFill>
                    <a:schemeClr val="bg1"/>
                  </a:solidFill>
                </a:rPr>
                <a:t>Ducke</a:t>
              </a:r>
              <a:endParaRPr lang="en-US" sz="900" dirty="0">
                <a:solidFill>
                  <a:schemeClr val="bg1"/>
                </a:solidFill>
              </a:endParaRPr>
            </a:p>
          </p:txBody>
        </p:sp>
      </p:grpSp>
      <p:grpSp>
        <p:nvGrpSpPr>
          <p:cNvPr id="15" name="Group 14"/>
          <p:cNvGrpSpPr/>
          <p:nvPr/>
        </p:nvGrpSpPr>
        <p:grpSpPr>
          <a:xfrm>
            <a:off x="6249978" y="4093250"/>
            <a:ext cx="2638735" cy="2008354"/>
            <a:chOff x="6249978" y="4093250"/>
            <a:chExt cx="2638735" cy="2008354"/>
          </a:xfrm>
        </p:grpSpPr>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r="339"/>
            <a:stretch/>
          </p:blipFill>
          <p:spPr>
            <a:xfrm>
              <a:off x="6249978" y="4093250"/>
              <a:ext cx="2638735" cy="1983808"/>
            </a:xfrm>
            <a:prstGeom prst="rect">
              <a:avLst/>
            </a:prstGeom>
          </p:spPr>
        </p:pic>
        <p:sp>
          <p:nvSpPr>
            <p:cNvPr id="13" name="TextBox 12"/>
            <p:cNvSpPr txBox="1"/>
            <p:nvPr/>
          </p:nvSpPr>
          <p:spPr>
            <a:xfrm>
              <a:off x="8088494" y="5870772"/>
              <a:ext cx="800219" cy="230832"/>
            </a:xfrm>
            <a:prstGeom prst="rect">
              <a:avLst/>
            </a:prstGeom>
            <a:noFill/>
          </p:spPr>
          <p:txBody>
            <a:bodyPr wrap="none" rtlCol="0">
              <a:spAutoFit/>
            </a:bodyPr>
            <a:lstStyle/>
            <a:p>
              <a:r>
                <a:rPr lang="en-US" sz="900" dirty="0" err="1" smtClean="0">
                  <a:solidFill>
                    <a:schemeClr val="bg1"/>
                  </a:solidFill>
                </a:rPr>
                <a:t>Jef</a:t>
              </a:r>
              <a:r>
                <a:rPr lang="en-US" sz="900" dirty="0" smtClean="0">
                  <a:solidFill>
                    <a:schemeClr val="bg1"/>
                  </a:solidFill>
                </a:rPr>
                <a:t> Nickerson</a:t>
              </a:r>
              <a:endParaRPr lang="en-US" sz="900" dirty="0">
                <a:solidFill>
                  <a:schemeClr val="bg1"/>
                </a:solidFill>
              </a:endParaRPr>
            </a:p>
          </p:txBody>
        </p:sp>
      </p:grpSp>
    </p:spTree>
    <p:extLst>
      <p:ext uri="{BB962C8B-B14F-4D97-AF65-F5344CB8AC3E}">
        <p14:creationId xmlns:p14="http://schemas.microsoft.com/office/powerpoint/2010/main" val="306330411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943600" cy="4038600"/>
          </a:xfrm>
        </p:spPr>
        <p:txBody>
          <a:bodyPr>
            <a:normAutofit/>
          </a:bodyPr>
          <a:lstStyle/>
          <a:p>
            <a:pPr marL="0" indent="0">
              <a:buNone/>
            </a:pPr>
            <a:r>
              <a:rPr lang="en-US" dirty="0" smtClean="0"/>
              <a:t>GROWTH CENTERS</a:t>
            </a:r>
          </a:p>
          <a:p>
            <a:r>
              <a:rPr lang="en-US" dirty="0" smtClean="0"/>
              <a:t>Map Rhode Island’s resources and assets: </a:t>
            </a:r>
            <a:r>
              <a:rPr lang="en-US" i="1" dirty="0" smtClean="0"/>
              <a:t>natural, cultural, economic, and infrastructure.</a:t>
            </a:r>
          </a:p>
          <a:p>
            <a:r>
              <a:rPr lang="en-US" dirty="0" smtClean="0"/>
              <a:t>Identify growth center types and help municipalities determine their location.</a:t>
            </a:r>
          </a:p>
          <a:p>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4415" r="28487" b="30980"/>
          <a:stretch/>
        </p:blipFill>
        <p:spPr>
          <a:xfrm>
            <a:off x="6553200" y="1981200"/>
            <a:ext cx="2316481" cy="1905000"/>
          </a:xfrm>
          <a:prstGeom prst="rect">
            <a:avLst/>
          </a:prstGeom>
        </p:spPr>
      </p:pic>
      <p:pic>
        <p:nvPicPr>
          <p:cNvPr id="5" name="Picture 4"/>
          <p:cNvPicPr>
            <a:picLocks noChangeAspect="1"/>
          </p:cNvPicPr>
          <p:nvPr/>
        </p:nvPicPr>
        <p:blipFill rotWithShape="1">
          <a:blip r:embed="rId4">
            <a:extLst>
              <a:ext uri="{28A0092B-C50C-407E-A947-70E740481C1C}">
                <a14:useLocalDpi xmlns:a14="http://schemas.microsoft.com/office/drawing/2010/main" val="0"/>
              </a:ext>
            </a:extLst>
          </a:blip>
          <a:srcRect l="10292" r="9498"/>
          <a:stretch/>
        </p:blipFill>
        <p:spPr>
          <a:xfrm>
            <a:off x="6553201" y="4267200"/>
            <a:ext cx="2316480" cy="1905000"/>
          </a:xfrm>
          <a:prstGeom prst="rect">
            <a:avLst/>
          </a:prstGeom>
          <a:ln w="3175">
            <a:solidFill>
              <a:schemeClr val="accent2"/>
            </a:solidFill>
          </a:ln>
        </p:spPr>
      </p:pic>
    </p:spTree>
    <p:extLst>
      <p:ext uri="{BB962C8B-B14F-4D97-AF65-F5344CB8AC3E}">
        <p14:creationId xmlns:p14="http://schemas.microsoft.com/office/powerpoint/2010/main" val="11706982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943600" cy="4038600"/>
          </a:xfrm>
        </p:spPr>
        <p:txBody>
          <a:bodyPr>
            <a:normAutofit/>
          </a:bodyPr>
          <a:lstStyle/>
          <a:p>
            <a:pPr marL="0" indent="0">
              <a:buNone/>
            </a:pPr>
            <a:r>
              <a:rPr lang="en-US" dirty="0" smtClean="0"/>
              <a:t>DATA AND PERFORMANCE MEASURES</a:t>
            </a:r>
          </a:p>
          <a:p>
            <a:r>
              <a:rPr lang="en-US" dirty="0" smtClean="0"/>
              <a:t>Develop performance measures and indicators for the Regional Plan for Sustainable Development.</a:t>
            </a:r>
          </a:p>
          <a:p>
            <a:r>
              <a:rPr lang="en-US" dirty="0" smtClean="0"/>
              <a:t>Bring together state’s data in a shared and accessible format.</a:t>
            </a:r>
            <a:endParaRPr lang="en-US" i="1" dirty="0" smtClean="0"/>
          </a:p>
          <a:p>
            <a:pPr marL="0" indent="0">
              <a:buNone/>
            </a:pP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53200" y="1676400"/>
            <a:ext cx="2418494" cy="3048000"/>
          </a:xfrm>
          <a:prstGeom prst="rect">
            <a:avLst/>
          </a:prstGeom>
        </p:spPr>
      </p:pic>
    </p:spTree>
    <p:extLst>
      <p:ext uri="{BB962C8B-B14F-4D97-AF65-F5344CB8AC3E}">
        <p14:creationId xmlns:p14="http://schemas.microsoft.com/office/powerpoint/2010/main" val="266017394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HUD Sustainable Communities</a:t>
            </a:r>
            <a:endParaRPr lang="en-US" dirty="0"/>
          </a:p>
        </p:txBody>
      </p:sp>
      <p:sp>
        <p:nvSpPr>
          <p:cNvPr id="6" name="Content Placeholder 5"/>
          <p:cNvSpPr>
            <a:spLocks noGrp="1"/>
          </p:cNvSpPr>
          <p:nvPr>
            <p:ph sz="quarter" idx="1"/>
          </p:nvPr>
        </p:nvSpPr>
        <p:spPr>
          <a:xfrm>
            <a:off x="609600" y="1752600"/>
            <a:ext cx="5029200" cy="4038600"/>
          </a:xfrm>
        </p:spPr>
        <p:txBody>
          <a:bodyPr>
            <a:normAutofit/>
          </a:bodyPr>
          <a:lstStyle/>
          <a:p>
            <a:pPr marL="0" indent="0">
              <a:spcBef>
                <a:spcPts val="0"/>
              </a:spcBef>
              <a:buNone/>
            </a:pPr>
            <a:r>
              <a:rPr lang="en-US" dirty="0" smtClean="0"/>
              <a:t>TECHNICAL ASSISTANCE AND</a:t>
            </a:r>
          </a:p>
          <a:p>
            <a:pPr marL="0" indent="0">
              <a:spcBef>
                <a:spcPts val="0"/>
              </a:spcBef>
              <a:buNone/>
            </a:pPr>
            <a:r>
              <a:rPr lang="en-US" dirty="0" smtClean="0"/>
              <a:t>CAPACITY BUILDING</a:t>
            </a:r>
          </a:p>
          <a:p>
            <a:r>
              <a:rPr lang="en-US" dirty="0" smtClean="0"/>
              <a:t>Determine the technical and capacity needs of Rhode Island’s municipalities.</a:t>
            </a:r>
          </a:p>
          <a:p>
            <a:r>
              <a:rPr lang="en-US" dirty="0" smtClean="0"/>
              <a:t>Develop strategies, tools, and workshops to meet needs.</a:t>
            </a:r>
            <a:endParaRPr lang="en-US" i="1" dirty="0" smtClean="0"/>
          </a:p>
          <a:p>
            <a:pPr marL="0" indent="0">
              <a:buNone/>
            </a:pPr>
            <a:endParaRPr lang="en-US" dirty="0"/>
          </a:p>
        </p:txBody>
      </p:sp>
      <p:sp>
        <p:nvSpPr>
          <p:cNvPr id="3" name="Footer Placeholder 2"/>
          <p:cNvSpPr>
            <a:spLocks noGrp="1"/>
          </p:cNvSpPr>
          <p:nvPr>
            <p:ph type="ftr" sz="quarter" idx="11"/>
          </p:nvPr>
        </p:nvSpPr>
        <p:spPr/>
        <p:txBody>
          <a:bodyPr/>
          <a:lstStyle/>
          <a:p>
            <a:pPr algn="l"/>
            <a:r>
              <a:rPr kumimoji="0" lang="en-US" dirty="0" smtClean="0"/>
              <a:t>DIVISION OF PLANNING</a:t>
            </a:r>
            <a:endParaRPr kumimoji="0" lang="en-US" dirty="0"/>
          </a:p>
        </p:txBody>
      </p:sp>
      <p:grpSp>
        <p:nvGrpSpPr>
          <p:cNvPr id="9" name="Group 8"/>
          <p:cNvGrpSpPr/>
          <p:nvPr/>
        </p:nvGrpSpPr>
        <p:grpSpPr>
          <a:xfrm>
            <a:off x="5899614" y="1981200"/>
            <a:ext cx="3015785" cy="1983432"/>
            <a:chOff x="5899614" y="1981200"/>
            <a:chExt cx="3015785" cy="1983432"/>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5000"/>
            <a:stretch/>
          </p:blipFill>
          <p:spPr>
            <a:xfrm>
              <a:off x="5899614" y="1981200"/>
              <a:ext cx="3015785" cy="1981200"/>
            </a:xfrm>
            <a:prstGeom prst="rect">
              <a:avLst/>
            </a:prstGeom>
          </p:spPr>
        </p:pic>
        <p:sp>
          <p:nvSpPr>
            <p:cNvPr id="7" name="TextBox 6"/>
            <p:cNvSpPr txBox="1"/>
            <p:nvPr/>
          </p:nvSpPr>
          <p:spPr>
            <a:xfrm>
              <a:off x="8077200" y="3733800"/>
              <a:ext cx="832279" cy="230832"/>
            </a:xfrm>
            <a:prstGeom prst="rect">
              <a:avLst/>
            </a:prstGeom>
            <a:noFill/>
          </p:spPr>
          <p:txBody>
            <a:bodyPr wrap="none" rtlCol="0">
              <a:spAutoFit/>
            </a:bodyPr>
            <a:lstStyle/>
            <a:p>
              <a:r>
                <a:rPr lang="en-US" sz="900" dirty="0" err="1" smtClean="0">
                  <a:solidFill>
                    <a:schemeClr val="bg1"/>
                  </a:solidFill>
                </a:rPr>
                <a:t>GrowSmart</a:t>
              </a:r>
              <a:r>
                <a:rPr lang="en-US" sz="900" dirty="0" smtClean="0">
                  <a:solidFill>
                    <a:schemeClr val="bg1"/>
                  </a:solidFill>
                </a:rPr>
                <a:t> RI</a:t>
              </a:r>
              <a:endParaRPr lang="en-US" sz="900" dirty="0">
                <a:solidFill>
                  <a:schemeClr val="bg1"/>
                </a:solidFill>
              </a:endParaRPr>
            </a:p>
          </p:txBody>
        </p:sp>
      </p:grpSp>
    </p:spTree>
    <p:extLst>
      <p:ext uri="{BB962C8B-B14F-4D97-AF65-F5344CB8AC3E}">
        <p14:creationId xmlns:p14="http://schemas.microsoft.com/office/powerpoint/2010/main" val="550746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2339</TotalTime>
  <Words>1634</Words>
  <Application>Microsoft Office PowerPoint</Application>
  <PresentationFormat>On-screen Show (4:3)</PresentationFormat>
  <Paragraphs>167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Median</vt:lpstr>
      <vt:lpstr>Regional Plan for Sustainable Development</vt:lpstr>
      <vt:lpstr>HUD Sustainable Communities</vt:lpstr>
      <vt:lpstr>HUD Sustainable Communities</vt:lpstr>
      <vt:lpstr>HUD Sustainable Communities</vt:lpstr>
      <vt:lpstr>HUD Sustainable Communities</vt:lpstr>
      <vt:lpstr>HUD Sustainable Communities</vt:lpstr>
      <vt:lpstr>HUD Sustainable Communities</vt:lpstr>
      <vt:lpstr>HUD Sustainable Communities</vt:lpstr>
      <vt:lpstr>HUD Sustainable Communities</vt:lpstr>
      <vt:lpstr>HUD Sustainable Communities</vt:lpstr>
      <vt:lpstr>HUD Sustainable Communities</vt:lpstr>
      <vt:lpstr>HUD Sustainable Communities</vt:lpstr>
      <vt:lpstr>HUD Sustainable Communities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Division of planning</dc:title>
  <dc:creator>Chris Witt</dc:creator>
  <cp:lastModifiedBy>Jewett-Army, Melanie</cp:lastModifiedBy>
  <cp:revision>115</cp:revision>
  <cp:lastPrinted>2012-09-14T17:20:45Z</cp:lastPrinted>
  <dcterms:created xsi:type="dcterms:W3CDTF">2012-08-02T14:26:40Z</dcterms:created>
  <dcterms:modified xsi:type="dcterms:W3CDTF">2012-09-14T17:26:59Z</dcterms:modified>
</cp:coreProperties>
</file>