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8"/>
  </p:notesMasterIdLst>
  <p:sldIdLst>
    <p:sldId id="256" r:id="rId2"/>
    <p:sldId id="369" r:id="rId3"/>
    <p:sldId id="503" r:id="rId4"/>
    <p:sldId id="370" r:id="rId5"/>
    <p:sldId id="419" r:id="rId6"/>
    <p:sldId id="429" r:id="rId7"/>
    <p:sldId id="504" r:id="rId8"/>
    <p:sldId id="269" r:id="rId9"/>
    <p:sldId id="506" r:id="rId10"/>
    <p:sldId id="364" r:id="rId11"/>
    <p:sldId id="401" r:id="rId12"/>
    <p:sldId id="353" r:id="rId13"/>
    <p:sldId id="390" r:id="rId14"/>
    <p:sldId id="507" r:id="rId15"/>
    <p:sldId id="508" r:id="rId16"/>
    <p:sldId id="383" r:id="rId17"/>
  </p:sldIdLst>
  <p:sldSz cx="9144000" cy="6858000" type="screen4x3"/>
  <p:notesSz cx="7010400" cy="92964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stclair" initials="h" lastIdx="20" clrIdx="0"/>
  <p:cmAuthor id="1" name="treardon" initials="t" lastIdx="92" clrIdx="1"/>
  <p:cmAuthor id="2" name="mapcuser" initials="m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5" autoAdjust="0"/>
    <p:restoredTop sz="82280" autoAdjust="0"/>
  </p:normalViewPr>
  <p:slideViewPr>
    <p:cSldViewPr>
      <p:cViewPr varScale="1">
        <p:scale>
          <a:sx n="80" d="100"/>
          <a:sy n="80" d="100"/>
        </p:scale>
        <p:origin x="-1272" y="-84"/>
      </p:cViewPr>
      <p:guideLst>
        <p:guide orient="horz" pos="3600"/>
        <p:guide/>
      </p:guideLst>
    </p:cSldViewPr>
  </p:slid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D5A535-915C-AD46-8ADF-5B21277F9DC9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C57223-DCB5-0242-AAA0-7D12AC4943AF}">
      <dgm:prSet phldrT="[Text]"/>
      <dgm:spPr>
        <a:ln>
          <a:solidFill>
            <a:srgbClr val="000000"/>
          </a:solidFill>
        </a:ln>
      </dgm:spPr>
      <dgm:t>
        <a:bodyPr/>
        <a:lstStyle/>
        <a:p>
          <a:pPr algn="ctr"/>
          <a:r>
            <a:rPr lang="en-US" b="1" dirty="0" smtClean="0">
              <a:solidFill>
                <a:schemeClr val="bg1"/>
              </a:solidFill>
              <a:latin typeface="Rockwell" pitchFamily="18" charset="0"/>
            </a:rPr>
            <a:t>Developed Land</a:t>
          </a:r>
        </a:p>
        <a:p>
          <a:pPr algn="ctr"/>
          <a:r>
            <a:rPr lang="en-US" b="1" dirty="0" smtClean="0">
              <a:solidFill>
                <a:schemeClr val="bg1"/>
              </a:solidFill>
              <a:latin typeface="Rockwell" pitchFamily="18" charset="0"/>
            </a:rPr>
            <a:t>Housing</a:t>
          </a:r>
        </a:p>
        <a:p>
          <a:pPr algn="ctr"/>
          <a:r>
            <a:rPr lang="en-US" b="1" dirty="0" smtClean="0">
              <a:latin typeface="Rockwell" pitchFamily="18" charset="0"/>
            </a:rPr>
            <a:t>Chapter 40R, 43D and Economic Growth Districts</a:t>
          </a:r>
          <a:endParaRPr lang="en-US" b="1" dirty="0">
            <a:solidFill>
              <a:schemeClr val="bg1"/>
            </a:solidFill>
            <a:latin typeface="Rockwell" pitchFamily="18" charset="0"/>
          </a:endParaRPr>
        </a:p>
      </dgm:t>
    </dgm:pt>
    <dgm:pt modelId="{29F16C88-7C70-AE42-96D4-73DA661AF305}" type="parTrans" cxnId="{0F7FFE74-F069-A24E-BCE9-B2B4E432EEE1}">
      <dgm:prSet/>
      <dgm:spPr/>
      <dgm:t>
        <a:bodyPr/>
        <a:lstStyle/>
        <a:p>
          <a:endParaRPr lang="en-US" b="1">
            <a:solidFill>
              <a:schemeClr val="bg1"/>
            </a:solidFill>
            <a:latin typeface="Rockwell" pitchFamily="18" charset="0"/>
          </a:endParaRPr>
        </a:p>
      </dgm:t>
    </dgm:pt>
    <dgm:pt modelId="{FF59E1B4-6A5E-1343-9C3A-EA2F984D1257}" type="sibTrans" cxnId="{0F7FFE74-F069-A24E-BCE9-B2B4E432EEE1}">
      <dgm:prSet/>
      <dgm:spPr/>
      <dgm:t>
        <a:bodyPr/>
        <a:lstStyle/>
        <a:p>
          <a:endParaRPr lang="en-US" b="1">
            <a:solidFill>
              <a:schemeClr val="bg1"/>
            </a:solidFill>
            <a:latin typeface="Rockwell" pitchFamily="18" charset="0"/>
          </a:endParaRPr>
        </a:p>
      </dgm:t>
    </dgm:pt>
    <dgm:pt modelId="{BD71C622-6B5D-824E-AFFB-CD61F5AF78AE}">
      <dgm:prSet phldrT="[Text]"/>
      <dgm:spPr>
        <a:ln>
          <a:solidFill>
            <a:srgbClr val="000000"/>
          </a:solidFill>
        </a:ln>
      </dgm:spPr>
      <dgm:t>
        <a:bodyPr/>
        <a:lstStyle/>
        <a:p>
          <a:pPr algn="ctr"/>
          <a:r>
            <a:rPr lang="en-US" b="1" dirty="0" smtClean="0">
              <a:solidFill>
                <a:schemeClr val="bg1"/>
              </a:solidFill>
              <a:latin typeface="Rockwell" pitchFamily="18" charset="0"/>
            </a:rPr>
            <a:t>BioMAP 2</a:t>
          </a:r>
        </a:p>
        <a:p>
          <a:pPr algn="ctr"/>
          <a:r>
            <a:rPr lang="en-US" b="1" dirty="0" smtClean="0">
              <a:solidFill>
                <a:schemeClr val="bg1"/>
              </a:solidFill>
              <a:latin typeface="Rockwell" pitchFamily="18" charset="0"/>
            </a:rPr>
            <a:t>Wetlands</a:t>
          </a:r>
        </a:p>
        <a:p>
          <a:pPr algn="ctr"/>
          <a:r>
            <a:rPr lang="en-US" b="1" dirty="0" smtClean="0">
              <a:solidFill>
                <a:schemeClr val="bg1"/>
              </a:solidFill>
              <a:latin typeface="Rockwell" pitchFamily="18" charset="0"/>
            </a:rPr>
            <a:t>Floodplains</a:t>
          </a:r>
        </a:p>
        <a:p>
          <a:pPr algn="ctr"/>
          <a:r>
            <a:rPr lang="en-US" b="1" dirty="0" smtClean="0">
              <a:solidFill>
                <a:schemeClr val="bg1"/>
              </a:solidFill>
              <a:latin typeface="Rockwell" pitchFamily="18" charset="0"/>
            </a:rPr>
            <a:t>Impaired Streams</a:t>
          </a:r>
          <a:endParaRPr lang="en-US" b="1" dirty="0">
            <a:solidFill>
              <a:schemeClr val="bg1"/>
            </a:solidFill>
            <a:latin typeface="Rockwell" pitchFamily="18" charset="0"/>
          </a:endParaRPr>
        </a:p>
      </dgm:t>
    </dgm:pt>
    <dgm:pt modelId="{8BB538D3-1D4D-9343-BA36-19C66A5E5F4B}" type="parTrans" cxnId="{B6E1F97B-1D2F-0E48-9EDF-F9B01BA8EF25}">
      <dgm:prSet/>
      <dgm:spPr/>
      <dgm:t>
        <a:bodyPr/>
        <a:lstStyle/>
        <a:p>
          <a:endParaRPr lang="en-US" b="1">
            <a:solidFill>
              <a:schemeClr val="bg1"/>
            </a:solidFill>
            <a:latin typeface="Rockwell" pitchFamily="18" charset="0"/>
          </a:endParaRPr>
        </a:p>
      </dgm:t>
    </dgm:pt>
    <dgm:pt modelId="{657BFDE1-02A9-7740-AD54-56D60B3B9802}" type="sibTrans" cxnId="{B6E1F97B-1D2F-0E48-9EDF-F9B01BA8EF25}">
      <dgm:prSet/>
      <dgm:spPr/>
      <dgm:t>
        <a:bodyPr/>
        <a:lstStyle/>
        <a:p>
          <a:endParaRPr lang="en-US" b="1">
            <a:solidFill>
              <a:schemeClr val="bg1"/>
            </a:solidFill>
            <a:latin typeface="Rockwell" pitchFamily="18" charset="0"/>
          </a:endParaRPr>
        </a:p>
      </dgm:t>
    </dgm:pt>
    <dgm:pt modelId="{5EC3A1A6-F1F0-3D40-817C-228CD2AB6587}">
      <dgm:prSet phldrT="[Text]"/>
      <dgm:spPr>
        <a:ln>
          <a:solidFill>
            <a:srgbClr val="000000"/>
          </a:solidFill>
        </a:ln>
      </dgm:spPr>
      <dgm:t>
        <a:bodyPr/>
        <a:lstStyle/>
        <a:p>
          <a:pPr algn="ctr"/>
          <a:r>
            <a:rPr lang="en-US" b="1" dirty="0" smtClean="0">
              <a:solidFill>
                <a:schemeClr val="bg1"/>
              </a:solidFill>
              <a:latin typeface="Rockwell" pitchFamily="18" charset="0"/>
            </a:rPr>
            <a:t>Populations meeting Environmental Justice Criteria (e.g., income, minority population, etc.)</a:t>
          </a:r>
          <a:endParaRPr lang="en-US" b="1" dirty="0">
            <a:solidFill>
              <a:schemeClr val="bg1"/>
            </a:solidFill>
            <a:latin typeface="Rockwell" pitchFamily="18" charset="0"/>
          </a:endParaRPr>
        </a:p>
      </dgm:t>
    </dgm:pt>
    <dgm:pt modelId="{4032BC35-2183-1947-B254-BE8E6FF4C655}" type="parTrans" cxnId="{DB5E88B7-990F-E74C-A0C1-12D83CA55C3A}">
      <dgm:prSet/>
      <dgm:spPr/>
      <dgm:t>
        <a:bodyPr/>
        <a:lstStyle/>
        <a:p>
          <a:endParaRPr lang="en-US" b="1">
            <a:solidFill>
              <a:schemeClr val="bg1"/>
            </a:solidFill>
            <a:latin typeface="Rockwell" pitchFamily="18" charset="0"/>
          </a:endParaRPr>
        </a:p>
      </dgm:t>
    </dgm:pt>
    <dgm:pt modelId="{9C723864-188E-B342-98E3-47D0DEB141CE}" type="sibTrans" cxnId="{DB5E88B7-990F-E74C-A0C1-12D83CA55C3A}">
      <dgm:prSet/>
      <dgm:spPr/>
      <dgm:t>
        <a:bodyPr/>
        <a:lstStyle/>
        <a:p>
          <a:endParaRPr lang="en-US" b="1">
            <a:solidFill>
              <a:schemeClr val="bg1"/>
            </a:solidFill>
            <a:latin typeface="Rockwell" pitchFamily="18" charset="0"/>
          </a:endParaRPr>
        </a:p>
      </dgm:t>
    </dgm:pt>
    <dgm:pt modelId="{E905BF6F-AA1E-1043-A264-7AF1E1965FD0}">
      <dgm:prSet phldrT="[Text]"/>
      <dgm:spPr>
        <a:ln>
          <a:solidFill>
            <a:srgbClr val="000000"/>
          </a:solidFill>
        </a:ln>
      </dgm:spPr>
      <dgm:t>
        <a:bodyPr/>
        <a:lstStyle/>
        <a:p>
          <a:pPr algn="ctr"/>
          <a:r>
            <a:rPr lang="en-US" b="1" dirty="0" smtClean="0">
              <a:latin typeface="Rockwell" pitchFamily="18" charset="0"/>
            </a:rPr>
            <a:t>Wellheads </a:t>
          </a:r>
        </a:p>
        <a:p>
          <a:pPr algn="ctr"/>
          <a:r>
            <a:rPr lang="en-US" b="1" dirty="0" smtClean="0">
              <a:latin typeface="Rockwell" pitchFamily="18" charset="0"/>
            </a:rPr>
            <a:t>Aquifers </a:t>
          </a:r>
        </a:p>
        <a:p>
          <a:pPr algn="ctr"/>
          <a:r>
            <a:rPr lang="en-US" b="1" dirty="0" smtClean="0">
              <a:latin typeface="Rockwell" pitchFamily="18" charset="0"/>
            </a:rPr>
            <a:t>Surface Water Supply Protection Areas</a:t>
          </a:r>
          <a:endParaRPr lang="en-US" b="1" dirty="0">
            <a:solidFill>
              <a:schemeClr val="bg1"/>
            </a:solidFill>
            <a:latin typeface="Rockwell" pitchFamily="18" charset="0"/>
          </a:endParaRPr>
        </a:p>
      </dgm:t>
    </dgm:pt>
    <dgm:pt modelId="{3086F489-56BB-C748-BD71-2D6B67F855F8}" type="parTrans" cxnId="{32E53300-384F-9349-8B9C-DD63D8A1AB8C}">
      <dgm:prSet/>
      <dgm:spPr/>
      <dgm:t>
        <a:bodyPr/>
        <a:lstStyle/>
        <a:p>
          <a:endParaRPr lang="en-US" b="1">
            <a:solidFill>
              <a:schemeClr val="bg1"/>
            </a:solidFill>
            <a:latin typeface="Rockwell" pitchFamily="18" charset="0"/>
          </a:endParaRPr>
        </a:p>
      </dgm:t>
    </dgm:pt>
    <dgm:pt modelId="{DD652D22-FA84-2248-8C02-FECA33E21477}" type="sibTrans" cxnId="{32E53300-384F-9349-8B9C-DD63D8A1AB8C}">
      <dgm:prSet/>
      <dgm:spPr/>
      <dgm:t>
        <a:bodyPr/>
        <a:lstStyle/>
        <a:p>
          <a:endParaRPr lang="en-US" b="1">
            <a:solidFill>
              <a:schemeClr val="bg1"/>
            </a:solidFill>
            <a:latin typeface="Rockwell" pitchFamily="18" charset="0"/>
          </a:endParaRPr>
        </a:p>
      </dgm:t>
    </dgm:pt>
    <dgm:pt modelId="{1CC724AB-C824-9F4C-8014-6F79D0BFF73C}">
      <dgm:prSet phldrT="[Text]"/>
      <dgm:spPr>
        <a:solidFill>
          <a:schemeClr val="accent6">
            <a:lumMod val="75000"/>
          </a:schemeClr>
        </a:solidFill>
        <a:ln>
          <a:solidFill>
            <a:srgbClr val="000000"/>
          </a:solidFill>
        </a:ln>
      </dgm:spPr>
      <dgm:t>
        <a:bodyPr/>
        <a:lstStyle/>
        <a:p>
          <a:pPr algn="ctr"/>
          <a:r>
            <a:rPr lang="en-US" b="1" dirty="0" smtClean="0">
              <a:latin typeface="Rockwell" pitchFamily="18" charset="0"/>
            </a:rPr>
            <a:t>Sidewalks, Shared Use and Bicycling Facilities, Trails, Transit</a:t>
          </a:r>
        </a:p>
        <a:p>
          <a:pPr algn="ctr"/>
          <a:r>
            <a:rPr lang="en-US" b="1" dirty="0" smtClean="0">
              <a:latin typeface="Rockwell" pitchFamily="18" charset="0"/>
            </a:rPr>
            <a:t>Roadways and Interchanges</a:t>
          </a:r>
          <a:endParaRPr lang="en-US" b="1" dirty="0">
            <a:solidFill>
              <a:schemeClr val="bg1"/>
            </a:solidFill>
            <a:latin typeface="Rockwell" pitchFamily="18" charset="0"/>
          </a:endParaRPr>
        </a:p>
      </dgm:t>
    </dgm:pt>
    <dgm:pt modelId="{3EBABEF3-1246-BB41-BE51-B8C35C5EE2F3}" type="parTrans" cxnId="{D10B3035-A830-7E41-A036-C6653525D83C}">
      <dgm:prSet/>
      <dgm:spPr/>
      <dgm:t>
        <a:bodyPr/>
        <a:lstStyle/>
        <a:p>
          <a:endParaRPr lang="en-US" b="1">
            <a:solidFill>
              <a:schemeClr val="bg1"/>
            </a:solidFill>
            <a:latin typeface="Rockwell" pitchFamily="18" charset="0"/>
          </a:endParaRPr>
        </a:p>
      </dgm:t>
    </dgm:pt>
    <dgm:pt modelId="{AD1F0760-791F-1A48-B80D-DFA1504512CE}" type="sibTrans" cxnId="{D10B3035-A830-7E41-A036-C6653525D83C}">
      <dgm:prSet/>
      <dgm:spPr/>
      <dgm:t>
        <a:bodyPr/>
        <a:lstStyle/>
        <a:p>
          <a:endParaRPr lang="en-US" b="1">
            <a:solidFill>
              <a:schemeClr val="bg1"/>
            </a:solidFill>
            <a:latin typeface="Rockwell" pitchFamily="18" charset="0"/>
          </a:endParaRPr>
        </a:p>
      </dgm:t>
    </dgm:pt>
    <dgm:pt modelId="{B96BC207-C976-8442-90DB-3F67CDB53C56}">
      <dgm:prSet phldrT="[Text]"/>
      <dgm:spPr>
        <a:ln>
          <a:solidFill>
            <a:srgbClr val="000000"/>
          </a:solidFill>
        </a:ln>
      </dgm:spPr>
      <dgm:t>
        <a:bodyPr/>
        <a:lstStyle/>
        <a:p>
          <a:pPr algn="ctr"/>
          <a:r>
            <a:rPr lang="en-US" b="1" dirty="0" smtClean="0">
              <a:solidFill>
                <a:schemeClr val="bg1"/>
              </a:solidFill>
              <a:latin typeface="Rockwell" pitchFamily="18" charset="0"/>
            </a:rPr>
            <a:t>Farms </a:t>
          </a:r>
        </a:p>
        <a:p>
          <a:pPr algn="ctr"/>
          <a:r>
            <a:rPr lang="en-US" b="1" dirty="0" smtClean="0">
              <a:solidFill>
                <a:schemeClr val="bg1"/>
              </a:solidFill>
              <a:latin typeface="Rockwell" pitchFamily="18" charset="0"/>
            </a:rPr>
            <a:t>Prime Agricultural Soils</a:t>
          </a:r>
        </a:p>
        <a:p>
          <a:pPr algn="ctr"/>
          <a:r>
            <a:rPr lang="en-US" b="1" dirty="0" smtClean="0">
              <a:solidFill>
                <a:schemeClr val="bg1"/>
              </a:solidFill>
              <a:latin typeface="Rockwell" pitchFamily="18" charset="0"/>
            </a:rPr>
            <a:t>Historic Areas</a:t>
          </a:r>
          <a:endParaRPr lang="en-US" b="1" dirty="0">
            <a:solidFill>
              <a:schemeClr val="bg1"/>
            </a:solidFill>
            <a:latin typeface="Rockwell" pitchFamily="18" charset="0"/>
          </a:endParaRPr>
        </a:p>
      </dgm:t>
    </dgm:pt>
    <dgm:pt modelId="{E9590694-862A-C64B-9A5A-1A105EF5BC91}" type="parTrans" cxnId="{0FF96336-7DA3-1649-901A-6EBCB8C43933}">
      <dgm:prSet/>
      <dgm:spPr/>
      <dgm:t>
        <a:bodyPr/>
        <a:lstStyle/>
        <a:p>
          <a:endParaRPr lang="en-US" b="1">
            <a:solidFill>
              <a:schemeClr val="bg1"/>
            </a:solidFill>
            <a:latin typeface="Rockwell" pitchFamily="18" charset="0"/>
          </a:endParaRPr>
        </a:p>
      </dgm:t>
    </dgm:pt>
    <dgm:pt modelId="{4B27ADDD-3EF8-D94F-8BB0-52453AD16CF7}" type="sibTrans" cxnId="{0FF96336-7DA3-1649-901A-6EBCB8C43933}">
      <dgm:prSet/>
      <dgm:spPr/>
      <dgm:t>
        <a:bodyPr/>
        <a:lstStyle/>
        <a:p>
          <a:endParaRPr lang="en-US" b="1">
            <a:solidFill>
              <a:schemeClr val="bg1"/>
            </a:solidFill>
            <a:latin typeface="Rockwell" pitchFamily="18" charset="0"/>
          </a:endParaRPr>
        </a:p>
      </dgm:t>
    </dgm:pt>
    <dgm:pt modelId="{77A5F2D9-7CF9-484A-85DA-A4F943E5C23E}" type="pres">
      <dgm:prSet presAssocID="{23D5A535-915C-AD46-8ADF-5B21277F9DC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4E3400-7F5A-E341-BE0C-A5EFF4CF8B56}" type="pres">
      <dgm:prSet presAssocID="{63C57223-DCB5-0242-AAA0-7D12AC4943A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8E70B2-EB2D-284F-AFC7-2720CC099845}" type="pres">
      <dgm:prSet presAssocID="{FF59E1B4-6A5E-1343-9C3A-EA2F984D1257}" presName="sibTrans" presStyleCnt="0"/>
      <dgm:spPr/>
    </dgm:pt>
    <dgm:pt modelId="{C23896B7-59AA-A848-813E-FB24ADD17761}" type="pres">
      <dgm:prSet presAssocID="{BD71C622-6B5D-824E-AFFB-CD61F5AF78A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04FAA2-44F7-524A-B780-4E90CC55F6D5}" type="pres">
      <dgm:prSet presAssocID="{657BFDE1-02A9-7740-AD54-56D60B3B9802}" presName="sibTrans" presStyleCnt="0"/>
      <dgm:spPr/>
    </dgm:pt>
    <dgm:pt modelId="{626FEB4A-5521-824B-B09E-989A0F0B107F}" type="pres">
      <dgm:prSet presAssocID="{5EC3A1A6-F1F0-3D40-817C-228CD2AB658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44C6F-229D-7D4D-9BE0-11BED46BB674}" type="pres">
      <dgm:prSet presAssocID="{9C723864-188E-B342-98E3-47D0DEB141CE}" presName="sibTrans" presStyleCnt="0"/>
      <dgm:spPr/>
    </dgm:pt>
    <dgm:pt modelId="{E66A3F88-A635-5840-9DF2-0BE6CA6556A0}" type="pres">
      <dgm:prSet presAssocID="{E905BF6F-AA1E-1043-A264-7AF1E1965FD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4F434E-6BA1-B644-ACE3-0A1D727AF1FF}" type="pres">
      <dgm:prSet presAssocID="{DD652D22-FA84-2248-8C02-FECA33E21477}" presName="sibTrans" presStyleCnt="0"/>
      <dgm:spPr/>
    </dgm:pt>
    <dgm:pt modelId="{FBB7D4E5-8D4B-2E43-BE23-4AEFC55920C6}" type="pres">
      <dgm:prSet presAssocID="{1CC724AB-C824-9F4C-8014-6F79D0BFF73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53383A-FFFE-1B4B-B2A8-22B6D4DEF4CF}" type="pres">
      <dgm:prSet presAssocID="{AD1F0760-791F-1A48-B80D-DFA1504512CE}" presName="sibTrans" presStyleCnt="0"/>
      <dgm:spPr/>
    </dgm:pt>
    <dgm:pt modelId="{0E235651-031B-6A4F-AA6F-0D915BE8CFCF}" type="pres">
      <dgm:prSet presAssocID="{B96BC207-C976-8442-90DB-3F67CDB53C5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56474A-B784-4C28-9126-54E170F14C77}" type="presOf" srcId="{1CC724AB-C824-9F4C-8014-6F79D0BFF73C}" destId="{FBB7D4E5-8D4B-2E43-BE23-4AEFC55920C6}" srcOrd="0" destOrd="0" presId="urn:microsoft.com/office/officeart/2005/8/layout/default"/>
    <dgm:cxn modelId="{44D07CF7-C30D-4492-BACA-A471128C0E0D}" type="presOf" srcId="{23D5A535-915C-AD46-8ADF-5B21277F9DC9}" destId="{77A5F2D9-7CF9-484A-85DA-A4F943E5C23E}" srcOrd="0" destOrd="0" presId="urn:microsoft.com/office/officeart/2005/8/layout/default"/>
    <dgm:cxn modelId="{D10B3035-A830-7E41-A036-C6653525D83C}" srcId="{23D5A535-915C-AD46-8ADF-5B21277F9DC9}" destId="{1CC724AB-C824-9F4C-8014-6F79D0BFF73C}" srcOrd="4" destOrd="0" parTransId="{3EBABEF3-1246-BB41-BE51-B8C35C5EE2F3}" sibTransId="{AD1F0760-791F-1A48-B80D-DFA1504512CE}"/>
    <dgm:cxn modelId="{CCD9D4A6-29A3-4E19-8085-39B35C51EB3E}" type="presOf" srcId="{E905BF6F-AA1E-1043-A264-7AF1E1965FD0}" destId="{E66A3F88-A635-5840-9DF2-0BE6CA6556A0}" srcOrd="0" destOrd="0" presId="urn:microsoft.com/office/officeart/2005/8/layout/default"/>
    <dgm:cxn modelId="{0FF96336-7DA3-1649-901A-6EBCB8C43933}" srcId="{23D5A535-915C-AD46-8ADF-5B21277F9DC9}" destId="{B96BC207-C976-8442-90DB-3F67CDB53C56}" srcOrd="5" destOrd="0" parTransId="{E9590694-862A-C64B-9A5A-1A105EF5BC91}" sibTransId="{4B27ADDD-3EF8-D94F-8BB0-52453AD16CF7}"/>
    <dgm:cxn modelId="{C5D25279-4486-4508-84EA-06F61C4E5846}" type="presOf" srcId="{63C57223-DCB5-0242-AAA0-7D12AC4943AF}" destId="{2D4E3400-7F5A-E341-BE0C-A5EFF4CF8B56}" srcOrd="0" destOrd="0" presId="urn:microsoft.com/office/officeart/2005/8/layout/default"/>
    <dgm:cxn modelId="{6E594607-6667-458F-9C66-F8F05BDE2480}" type="presOf" srcId="{BD71C622-6B5D-824E-AFFB-CD61F5AF78AE}" destId="{C23896B7-59AA-A848-813E-FB24ADD17761}" srcOrd="0" destOrd="0" presId="urn:microsoft.com/office/officeart/2005/8/layout/default"/>
    <dgm:cxn modelId="{0F7FFE74-F069-A24E-BCE9-B2B4E432EEE1}" srcId="{23D5A535-915C-AD46-8ADF-5B21277F9DC9}" destId="{63C57223-DCB5-0242-AAA0-7D12AC4943AF}" srcOrd="0" destOrd="0" parTransId="{29F16C88-7C70-AE42-96D4-73DA661AF305}" sibTransId="{FF59E1B4-6A5E-1343-9C3A-EA2F984D1257}"/>
    <dgm:cxn modelId="{B6E1F97B-1D2F-0E48-9EDF-F9B01BA8EF25}" srcId="{23D5A535-915C-AD46-8ADF-5B21277F9DC9}" destId="{BD71C622-6B5D-824E-AFFB-CD61F5AF78AE}" srcOrd="1" destOrd="0" parTransId="{8BB538D3-1D4D-9343-BA36-19C66A5E5F4B}" sibTransId="{657BFDE1-02A9-7740-AD54-56D60B3B9802}"/>
    <dgm:cxn modelId="{DB5E88B7-990F-E74C-A0C1-12D83CA55C3A}" srcId="{23D5A535-915C-AD46-8ADF-5B21277F9DC9}" destId="{5EC3A1A6-F1F0-3D40-817C-228CD2AB6587}" srcOrd="2" destOrd="0" parTransId="{4032BC35-2183-1947-B254-BE8E6FF4C655}" sibTransId="{9C723864-188E-B342-98E3-47D0DEB141CE}"/>
    <dgm:cxn modelId="{72A784EF-26A5-4546-BF42-4A7A62B0EA78}" type="presOf" srcId="{5EC3A1A6-F1F0-3D40-817C-228CD2AB6587}" destId="{626FEB4A-5521-824B-B09E-989A0F0B107F}" srcOrd="0" destOrd="0" presId="urn:microsoft.com/office/officeart/2005/8/layout/default"/>
    <dgm:cxn modelId="{2D5FD79D-516C-4691-A979-36B1837B01BB}" type="presOf" srcId="{B96BC207-C976-8442-90DB-3F67CDB53C56}" destId="{0E235651-031B-6A4F-AA6F-0D915BE8CFCF}" srcOrd="0" destOrd="0" presId="urn:microsoft.com/office/officeart/2005/8/layout/default"/>
    <dgm:cxn modelId="{32E53300-384F-9349-8B9C-DD63D8A1AB8C}" srcId="{23D5A535-915C-AD46-8ADF-5B21277F9DC9}" destId="{E905BF6F-AA1E-1043-A264-7AF1E1965FD0}" srcOrd="3" destOrd="0" parTransId="{3086F489-56BB-C748-BD71-2D6B67F855F8}" sibTransId="{DD652D22-FA84-2248-8C02-FECA33E21477}"/>
    <dgm:cxn modelId="{076EAF8A-511A-43EA-A846-EC4853337B74}" type="presParOf" srcId="{77A5F2D9-7CF9-484A-85DA-A4F943E5C23E}" destId="{2D4E3400-7F5A-E341-BE0C-A5EFF4CF8B56}" srcOrd="0" destOrd="0" presId="urn:microsoft.com/office/officeart/2005/8/layout/default"/>
    <dgm:cxn modelId="{80E2F089-C4EA-40B8-B7D1-5F0003DAB48C}" type="presParOf" srcId="{77A5F2D9-7CF9-484A-85DA-A4F943E5C23E}" destId="{1A8E70B2-EB2D-284F-AFC7-2720CC099845}" srcOrd="1" destOrd="0" presId="urn:microsoft.com/office/officeart/2005/8/layout/default"/>
    <dgm:cxn modelId="{D11B0898-FBDA-4A5E-BBA8-1F9A06A00B17}" type="presParOf" srcId="{77A5F2D9-7CF9-484A-85DA-A4F943E5C23E}" destId="{C23896B7-59AA-A848-813E-FB24ADD17761}" srcOrd="2" destOrd="0" presId="urn:microsoft.com/office/officeart/2005/8/layout/default"/>
    <dgm:cxn modelId="{9AB024FF-3028-4532-8BC4-CF1267A7F07C}" type="presParOf" srcId="{77A5F2D9-7CF9-484A-85DA-A4F943E5C23E}" destId="{8404FAA2-44F7-524A-B780-4E90CC55F6D5}" srcOrd="3" destOrd="0" presId="urn:microsoft.com/office/officeart/2005/8/layout/default"/>
    <dgm:cxn modelId="{7428F1B0-FB7A-46A7-A74E-C1AF1878AA9D}" type="presParOf" srcId="{77A5F2D9-7CF9-484A-85DA-A4F943E5C23E}" destId="{626FEB4A-5521-824B-B09E-989A0F0B107F}" srcOrd="4" destOrd="0" presId="urn:microsoft.com/office/officeart/2005/8/layout/default"/>
    <dgm:cxn modelId="{C11B4BB0-5D52-4D62-A906-2835B38B112C}" type="presParOf" srcId="{77A5F2D9-7CF9-484A-85DA-A4F943E5C23E}" destId="{4A244C6F-229D-7D4D-9BE0-11BED46BB674}" srcOrd="5" destOrd="0" presId="urn:microsoft.com/office/officeart/2005/8/layout/default"/>
    <dgm:cxn modelId="{1079D4E9-9507-4480-B97C-581B4CD36D5D}" type="presParOf" srcId="{77A5F2D9-7CF9-484A-85DA-A4F943E5C23E}" destId="{E66A3F88-A635-5840-9DF2-0BE6CA6556A0}" srcOrd="6" destOrd="0" presId="urn:microsoft.com/office/officeart/2005/8/layout/default"/>
    <dgm:cxn modelId="{76E16FB1-02A7-4FCD-B041-E3F667310360}" type="presParOf" srcId="{77A5F2D9-7CF9-484A-85DA-A4F943E5C23E}" destId="{E84F434E-6BA1-B644-ACE3-0A1D727AF1FF}" srcOrd="7" destOrd="0" presId="urn:microsoft.com/office/officeart/2005/8/layout/default"/>
    <dgm:cxn modelId="{2F8EB17B-CA97-4E7A-83C4-BDFBD6C56552}" type="presParOf" srcId="{77A5F2D9-7CF9-484A-85DA-A4F943E5C23E}" destId="{FBB7D4E5-8D4B-2E43-BE23-4AEFC55920C6}" srcOrd="8" destOrd="0" presId="urn:microsoft.com/office/officeart/2005/8/layout/default"/>
    <dgm:cxn modelId="{DE58FB7A-94F3-4FE2-9F02-B0036F130A2C}" type="presParOf" srcId="{77A5F2D9-7CF9-484A-85DA-A4F943E5C23E}" destId="{4253383A-FFFE-1B4B-B2A8-22B6D4DEF4CF}" srcOrd="9" destOrd="0" presId="urn:microsoft.com/office/officeart/2005/8/layout/default"/>
    <dgm:cxn modelId="{02BABE4B-A017-42ED-8DB7-D75FBFB99157}" type="presParOf" srcId="{77A5F2D9-7CF9-484A-85DA-A4F943E5C23E}" destId="{0E235651-031B-6A4F-AA6F-0D915BE8CFCF}" srcOrd="10" destOrd="0" presId="urn:microsoft.com/office/officeart/2005/8/layout/defaul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4E3400-7F5A-E341-BE0C-A5EFF4CF8B56}">
      <dsp:nvSpPr>
        <dsp:cNvPr id="0" name=""/>
        <dsp:cNvSpPr/>
      </dsp:nvSpPr>
      <dsp:spPr>
        <a:xfrm>
          <a:off x="0" y="737585"/>
          <a:ext cx="2809874" cy="168592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Rockwell" pitchFamily="18" charset="0"/>
            </a:rPr>
            <a:t>Developed Land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Rockwell" pitchFamily="18" charset="0"/>
            </a:rPr>
            <a:t>Housing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Rockwell" pitchFamily="18" charset="0"/>
            </a:rPr>
            <a:t>Chapter 40R, 43D and Economic Growth Districts</a:t>
          </a:r>
          <a:endParaRPr lang="en-US" sz="1800" b="1" kern="1200" dirty="0">
            <a:solidFill>
              <a:schemeClr val="bg1"/>
            </a:solidFill>
            <a:latin typeface="Rockwell" pitchFamily="18" charset="0"/>
          </a:endParaRPr>
        </a:p>
      </dsp:txBody>
      <dsp:txXfrm>
        <a:off x="0" y="737585"/>
        <a:ext cx="2809874" cy="1685924"/>
      </dsp:txXfrm>
    </dsp:sp>
    <dsp:sp modelId="{C23896B7-59AA-A848-813E-FB24ADD17761}">
      <dsp:nvSpPr>
        <dsp:cNvPr id="0" name=""/>
        <dsp:cNvSpPr/>
      </dsp:nvSpPr>
      <dsp:spPr>
        <a:xfrm>
          <a:off x="3090862" y="737585"/>
          <a:ext cx="2809874" cy="168592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Rockwell" pitchFamily="18" charset="0"/>
            </a:rPr>
            <a:t>BioMAP 2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Rockwell" pitchFamily="18" charset="0"/>
            </a:rPr>
            <a:t>Wetlands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Rockwell" pitchFamily="18" charset="0"/>
            </a:rPr>
            <a:t>Floodplains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Rockwell" pitchFamily="18" charset="0"/>
            </a:rPr>
            <a:t>Impaired Streams</a:t>
          </a:r>
          <a:endParaRPr lang="en-US" sz="1800" b="1" kern="1200" dirty="0">
            <a:solidFill>
              <a:schemeClr val="bg1"/>
            </a:solidFill>
            <a:latin typeface="Rockwell" pitchFamily="18" charset="0"/>
          </a:endParaRPr>
        </a:p>
      </dsp:txBody>
      <dsp:txXfrm>
        <a:off x="3090862" y="737585"/>
        <a:ext cx="2809874" cy="1685924"/>
      </dsp:txXfrm>
    </dsp:sp>
    <dsp:sp modelId="{626FEB4A-5521-824B-B09E-989A0F0B107F}">
      <dsp:nvSpPr>
        <dsp:cNvPr id="0" name=""/>
        <dsp:cNvSpPr/>
      </dsp:nvSpPr>
      <dsp:spPr>
        <a:xfrm>
          <a:off x="6181724" y="737585"/>
          <a:ext cx="2809874" cy="168592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Rockwell" pitchFamily="18" charset="0"/>
            </a:rPr>
            <a:t>Populations meeting Environmental Justice Criteria (e.g., income, minority population, etc.)</a:t>
          </a:r>
          <a:endParaRPr lang="en-US" sz="1800" b="1" kern="1200" dirty="0">
            <a:solidFill>
              <a:schemeClr val="bg1"/>
            </a:solidFill>
            <a:latin typeface="Rockwell" pitchFamily="18" charset="0"/>
          </a:endParaRPr>
        </a:p>
      </dsp:txBody>
      <dsp:txXfrm>
        <a:off x="6181724" y="737585"/>
        <a:ext cx="2809874" cy="1685924"/>
      </dsp:txXfrm>
    </dsp:sp>
    <dsp:sp modelId="{E66A3F88-A635-5840-9DF2-0BE6CA6556A0}">
      <dsp:nvSpPr>
        <dsp:cNvPr id="0" name=""/>
        <dsp:cNvSpPr/>
      </dsp:nvSpPr>
      <dsp:spPr>
        <a:xfrm>
          <a:off x="0" y="2704497"/>
          <a:ext cx="2809874" cy="168592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Rockwell" pitchFamily="18" charset="0"/>
            </a:rPr>
            <a:t>Wellheads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Rockwell" pitchFamily="18" charset="0"/>
            </a:rPr>
            <a:t>Aquifers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Rockwell" pitchFamily="18" charset="0"/>
            </a:rPr>
            <a:t>Surface Water Supply Protection Areas</a:t>
          </a:r>
          <a:endParaRPr lang="en-US" sz="1800" b="1" kern="1200" dirty="0">
            <a:solidFill>
              <a:schemeClr val="bg1"/>
            </a:solidFill>
            <a:latin typeface="Rockwell" pitchFamily="18" charset="0"/>
          </a:endParaRPr>
        </a:p>
      </dsp:txBody>
      <dsp:txXfrm>
        <a:off x="0" y="2704497"/>
        <a:ext cx="2809874" cy="1685924"/>
      </dsp:txXfrm>
    </dsp:sp>
    <dsp:sp modelId="{FBB7D4E5-8D4B-2E43-BE23-4AEFC55920C6}">
      <dsp:nvSpPr>
        <dsp:cNvPr id="0" name=""/>
        <dsp:cNvSpPr/>
      </dsp:nvSpPr>
      <dsp:spPr>
        <a:xfrm>
          <a:off x="3090862" y="2704497"/>
          <a:ext cx="2809874" cy="1685924"/>
        </a:xfrm>
        <a:prstGeom prst="rect">
          <a:avLst/>
        </a:prstGeom>
        <a:solidFill>
          <a:schemeClr val="accent6">
            <a:lumMod val="75000"/>
          </a:schemeClr>
        </a:solidFill>
        <a:ln w="38100" cap="flat" cmpd="sng" algn="ctr">
          <a:solidFill>
            <a:srgbClr val="00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Rockwell" pitchFamily="18" charset="0"/>
            </a:rPr>
            <a:t>Sidewalks, Shared Use and Bicycling Facilities, Trails, Transit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Rockwell" pitchFamily="18" charset="0"/>
            </a:rPr>
            <a:t>Roadways and Interchanges</a:t>
          </a:r>
          <a:endParaRPr lang="en-US" sz="1800" b="1" kern="1200" dirty="0">
            <a:solidFill>
              <a:schemeClr val="bg1"/>
            </a:solidFill>
            <a:latin typeface="Rockwell" pitchFamily="18" charset="0"/>
          </a:endParaRPr>
        </a:p>
      </dsp:txBody>
      <dsp:txXfrm>
        <a:off x="3090862" y="2704497"/>
        <a:ext cx="2809874" cy="1685924"/>
      </dsp:txXfrm>
    </dsp:sp>
    <dsp:sp modelId="{0E235651-031B-6A4F-AA6F-0D915BE8CFCF}">
      <dsp:nvSpPr>
        <dsp:cNvPr id="0" name=""/>
        <dsp:cNvSpPr/>
      </dsp:nvSpPr>
      <dsp:spPr>
        <a:xfrm>
          <a:off x="6181724" y="2704497"/>
          <a:ext cx="2809874" cy="168592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Rockwell" pitchFamily="18" charset="0"/>
            </a:rPr>
            <a:t>Farms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Rockwell" pitchFamily="18" charset="0"/>
            </a:rPr>
            <a:t>Prime Agricultural Soils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Rockwell" pitchFamily="18" charset="0"/>
            </a:rPr>
            <a:t>Historic Areas</a:t>
          </a:r>
          <a:endParaRPr lang="en-US" sz="1800" b="1" kern="1200" dirty="0">
            <a:solidFill>
              <a:schemeClr val="bg1"/>
            </a:solidFill>
            <a:latin typeface="Rockwell" pitchFamily="18" charset="0"/>
          </a:endParaRPr>
        </a:p>
      </dsp:txBody>
      <dsp:txXfrm>
        <a:off x="6181724" y="2704497"/>
        <a:ext cx="2809874" cy="1685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Tw Cen MT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Tw Cen MT" pitchFamily="34" charset="0"/>
              </a:defRPr>
            </a:lvl1pPr>
          </a:lstStyle>
          <a:p>
            <a:fld id="{300729D6-91E0-45F6-B41A-DE33D4739193}" type="datetimeFigureOut">
              <a:rPr lang="en-US" smtClean="0"/>
              <a:pPr/>
              <a:t>9/13/2012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Tw Cen MT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Tw Cen MT" pitchFamily="34" charset="0"/>
              </a:defRPr>
            </a:lvl1pPr>
          </a:lstStyle>
          <a:p>
            <a:fld id="{325A00D9-E08E-4964-B037-39959A8DFF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A00D9-E08E-4964-B037-39959A8DFFF5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a typeface="+mn-ea"/>
                <a:cs typeface="+mn-cs"/>
              </a:rPr>
              <a:t>BV</a:t>
            </a:r>
            <a:r>
              <a:rPr lang="en-US" sz="120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Bikeway are priority transportation infrastructure. </a:t>
            </a:r>
            <a:endParaRPr lang="en-US" sz="1200" kern="1200" dirty="0" smtClean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A00D9-E08E-4964-B037-39959A8DFFF5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A00D9-E08E-4964-B037-39959A8DFFF5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A00D9-E08E-4964-B037-39959A8DFFF5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A00D9-E08E-4964-B037-39959A8DFFF5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A00D9-E08E-4964-B037-39959A8DFFF5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A00D9-E08E-4964-B037-39959A8DFFF5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A00D9-E08E-4964-B037-39959A8DFFF5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 smtClean="0"/>
          </a:p>
          <a:p>
            <a:pPr defTabSz="931774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A00D9-E08E-4964-B037-39959A8DFFF5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A00D9-E08E-4964-B037-39959A8DFFF5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A00D9-E08E-4964-B037-39959A8DFFF5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Bulk of our table exercise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Before we focus on that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A00D9-E08E-4964-B037-39959A8DFFF5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A00D9-E08E-4964-B037-39959A8DFFF5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A00D9-E08E-4964-B037-39959A8DFFF5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A00D9-E08E-4964-B037-39959A8DFFF5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6DE2-3ACC-4389-BFFE-B62B032FC826}" type="datetimeFigureOut">
              <a:rPr lang="en-US" smtClean="0"/>
              <a:pPr/>
              <a:t>9/13/2012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DBA-F840-4952-B153-FDB4061EF0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6DE2-3ACC-4389-BFFE-B62B032FC826}" type="datetimeFigureOut">
              <a:rPr lang="en-US" smtClean="0"/>
              <a:pPr/>
              <a:t>9/13/2012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DBA-F840-4952-B153-FDB4061EF0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6DE2-3ACC-4389-BFFE-B62B032FC826}" type="datetimeFigureOut">
              <a:rPr lang="en-US" smtClean="0"/>
              <a:pPr/>
              <a:t>9/13/2012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DBA-F840-4952-B153-FDB4061EF0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6DE2-3ACC-4389-BFFE-B62B032FC826}" type="datetimeFigureOut">
              <a:rPr lang="en-US" smtClean="0"/>
              <a:pPr/>
              <a:t>9/13/2012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DBA-F840-4952-B153-FDB4061EF0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6DE2-3ACC-4389-BFFE-B62B032FC826}" type="datetimeFigureOut">
              <a:rPr lang="en-US" smtClean="0"/>
              <a:pPr/>
              <a:t>9/13/2012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DBA-F840-4952-B153-FDB4061EF0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6DE2-3ACC-4389-BFFE-B62B032FC826}" type="datetimeFigureOut">
              <a:rPr lang="en-US" smtClean="0"/>
              <a:pPr/>
              <a:t>9/13/2012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DBA-F840-4952-B153-FDB4061EF0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6DE2-3ACC-4389-BFFE-B62B032FC826}" type="datetimeFigureOut">
              <a:rPr lang="en-US" smtClean="0"/>
              <a:pPr/>
              <a:t>9/13/2012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DBA-F840-4952-B153-FDB4061EF0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6DE2-3ACC-4389-BFFE-B62B032FC826}" type="datetimeFigureOut">
              <a:rPr lang="en-US" smtClean="0"/>
              <a:pPr/>
              <a:t>9/13/2012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DBA-F840-4952-B153-FDB4061EF0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6DE2-3ACC-4389-BFFE-B62B032FC826}" type="datetimeFigureOut">
              <a:rPr lang="en-US" smtClean="0"/>
              <a:pPr/>
              <a:t>9/13/2012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DBA-F840-4952-B153-FDB4061EF0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6DE2-3ACC-4389-BFFE-B62B032FC826}" type="datetimeFigureOut">
              <a:rPr lang="en-US" smtClean="0"/>
              <a:pPr/>
              <a:t>9/13/2012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DBA-F840-4952-B153-FDB4061EF0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6DE2-3ACC-4389-BFFE-B62B032FC826}" type="datetimeFigureOut">
              <a:rPr lang="en-US" smtClean="0"/>
              <a:pPr/>
              <a:t>9/13/2012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DBA-F840-4952-B153-FDB4061EF0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w Cen MT" pitchFamily="34" charset="0"/>
              </a:defRPr>
            </a:lvl1pPr>
          </a:lstStyle>
          <a:p>
            <a:fld id="{3ED46DE2-3ACC-4389-BFFE-B62B032FC826}" type="datetimeFigureOut">
              <a:rPr lang="en-US" smtClean="0"/>
              <a:pPr/>
              <a:t>9/13/2012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w Cen MT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w Cen MT" pitchFamily="34" charset="0"/>
              </a:defRPr>
            </a:lvl1pPr>
          </a:lstStyle>
          <a:p>
            <a:fld id="{61656DBA-F840-4952-B153-FDB4061EF0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w Cen M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w Cen M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w Cen M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w Cen M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w Cen M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w Cen M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mrpc.org/bvpp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hyperlink" Target="mailto:vkolias@cmrpc.org" TargetMode="Externa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816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w Cen MT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1816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\\Data-001\public\DataServices\Projects\Current_Projects\495DevelopmentCompactRegionalStudy\Documentation\logos\CMRPC_New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5486400"/>
            <a:ext cx="3401721" cy="914400"/>
          </a:xfrm>
          <a:prstGeom prst="rect">
            <a:avLst/>
          </a:prstGeom>
          <a:noFill/>
        </p:spPr>
      </p:pic>
      <p:pic>
        <p:nvPicPr>
          <p:cNvPr id="9" name="Picture 8" descr="IMG_2132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4136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6934200" cy="2286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Rockwell" pitchFamily="18" charset="0"/>
              </a:rPr>
              <a:t>Blackstone Valley </a:t>
            </a:r>
            <a:br>
              <a:rPr lang="en-US" b="1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Rockwell" pitchFamily="18" charset="0"/>
              </a:rPr>
              <a:t>Prioritization Project</a:t>
            </a:r>
            <a:r>
              <a:rPr lang="en-US" b="1" dirty="0" smtClean="0">
                <a:latin typeface="Rockwell" pitchFamily="18" charset="0"/>
              </a:rPr>
              <a:t/>
            </a:r>
            <a:br>
              <a:rPr lang="en-US" b="1" dirty="0" smtClean="0">
                <a:latin typeface="Rockwell" pitchFamily="18" charset="0"/>
              </a:rPr>
            </a:br>
            <a:r>
              <a:rPr lang="en-US" b="1" dirty="0" smtClean="0">
                <a:latin typeface="Rockwell" pitchFamily="18" charset="0"/>
              </a:rPr>
              <a:t/>
            </a:r>
            <a:br>
              <a:rPr lang="en-US" b="1" dirty="0" smtClean="0">
                <a:latin typeface="Rockwell" pitchFamily="18" charset="0"/>
              </a:rPr>
            </a:br>
            <a:endParaRPr lang="en-US" b="1" dirty="0">
              <a:latin typeface="Rockwell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914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Rockwell" pitchFamily="18" charset="0"/>
              </a:rPr>
              <a:t>Blackstone River-Users Conference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Rockwell" pitchFamily="18" charset="0"/>
              </a:rPr>
              <a:t>September 18, 2012</a:t>
            </a:r>
            <a:endParaRPr lang="en-US" sz="2400" dirty="0">
              <a:solidFill>
                <a:schemeClr val="tx1"/>
              </a:solidFill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5_Status_landscap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"/>
            <a:ext cx="9143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5600" y="2514600"/>
            <a:ext cx="2057400" cy="1981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+mj-lt"/>
              </a:rPr>
              <a:t>Regional Forum</a:t>
            </a:r>
            <a:r>
              <a:rPr lang="en-US" b="1" dirty="0" smtClean="0">
                <a:latin typeface="Rockwell" pitchFamily="18" charset="0"/>
              </a:rPr>
              <a:t/>
            </a:r>
            <a:br>
              <a:rPr lang="en-US" b="1" dirty="0" smtClean="0">
                <a:latin typeface="Rockwell" pitchFamily="18" charset="0"/>
              </a:rPr>
            </a:br>
            <a:endParaRPr lang="en-US" b="1" dirty="0">
              <a:latin typeface="Rockwell" pitchFamily="18" charset="0"/>
            </a:endParaRPr>
          </a:p>
        </p:txBody>
      </p:sp>
      <p:pic>
        <p:nvPicPr>
          <p:cNvPr id="6" name="Picture 5" descr="DSC_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2139585"/>
            <a:ext cx="2854430" cy="37675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DSC_00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5970" y="2626259"/>
            <a:ext cx="2854429" cy="27942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DSC_01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741" y="2057400"/>
            <a:ext cx="2854429" cy="39624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447800"/>
            <a:ext cx="9144000" cy="54102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Rockwell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Regional Screening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</a:rPr>
              <a:t>There are limited resources - financially, economically, environmentally</a:t>
            </a:r>
          </a:p>
          <a:p>
            <a:r>
              <a:rPr lang="en-US" sz="2800" dirty="0" smtClean="0">
                <a:latin typeface="+mn-lt"/>
              </a:rPr>
              <a:t>To better guide investment of these resources, a Regional Screening was performed on the local PDAs and PPAs</a:t>
            </a:r>
          </a:p>
          <a:p>
            <a:r>
              <a:rPr lang="en-US" sz="2800" dirty="0" smtClean="0">
                <a:latin typeface="+mn-lt"/>
              </a:rPr>
              <a:t>The screening was based on information and data that supported the six fundamental principles </a:t>
            </a:r>
          </a:p>
          <a:p>
            <a:r>
              <a:rPr lang="en-US" sz="2800" dirty="0" smtClean="0">
                <a:latin typeface="+mn-lt"/>
              </a:rPr>
              <a:t>Expert Roundtables part of the process</a:t>
            </a:r>
          </a:p>
          <a:p>
            <a:r>
              <a:rPr lang="en-US" sz="2800" dirty="0" smtClean="0">
                <a:latin typeface="+mn-lt"/>
              </a:rPr>
              <a:t>Local priorities will continue to be locations for growth and development and they are recorded on local maps created through this process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47800"/>
            <a:ext cx="9144000" cy="54102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Rockwell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Regional Screening - GIS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r>
              <a:rPr lang="en-US" sz="2500" dirty="0" smtClean="0">
                <a:latin typeface="+mn-lt"/>
              </a:rPr>
              <a:t> Geographic Information System (GIS) data used to guide the screening included:</a:t>
            </a:r>
          </a:p>
          <a:p>
            <a:pPr lvl="1"/>
            <a:endParaRPr lang="en-US" sz="2100" dirty="0" smtClean="0">
              <a:latin typeface="Rockwell" pitchFamily="18" charset="0"/>
            </a:endParaRPr>
          </a:p>
          <a:p>
            <a:pPr lvl="1"/>
            <a:endParaRPr lang="en-US" sz="2100" dirty="0" smtClean="0">
              <a:latin typeface="Rockwell" pitchFamily="18" charset="0"/>
            </a:endParaRPr>
          </a:p>
          <a:p>
            <a:pPr>
              <a:buNone/>
            </a:pPr>
            <a:endParaRPr lang="en-US" sz="1000" dirty="0" smtClean="0">
              <a:latin typeface="Rockwell" pitchFamily="18" charset="0"/>
            </a:endParaRPr>
          </a:p>
        </p:txBody>
      </p:sp>
      <p:graphicFrame>
        <p:nvGraphicFramePr>
          <p:cNvPr id="13" name="Content Placeholder 7"/>
          <p:cNvGraphicFramePr>
            <a:graphicFrameLocks/>
          </p:cNvGraphicFramePr>
          <p:nvPr/>
        </p:nvGraphicFramePr>
        <p:xfrm>
          <a:off x="76201" y="2057400"/>
          <a:ext cx="8991599" cy="5128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47800"/>
            <a:ext cx="9144000" cy="54102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Rockwell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Regional Screening - Themes</a:t>
            </a:r>
            <a:endParaRPr lang="en-US" b="1" dirty="0">
              <a:latin typeface="+mn-lt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791200" cy="4525963"/>
          </a:xfrm>
        </p:spPr>
        <p:txBody>
          <a:bodyPr>
            <a:noAutofit/>
          </a:bodyPr>
          <a:lstStyle/>
          <a:p>
            <a:pPr lvl="0"/>
            <a:r>
              <a:rPr lang="en-US" dirty="0" smtClean="0">
                <a:latin typeface="+mn-lt"/>
              </a:rPr>
              <a:t>Downtowns, town centers, and villages, should be centers for development</a:t>
            </a:r>
            <a:endParaRPr lang="en-US" sz="2800" dirty="0" smtClean="0">
              <a:latin typeface="+mn-lt"/>
            </a:endParaRPr>
          </a:p>
          <a:p>
            <a:pPr lvl="0"/>
            <a:r>
              <a:rPr lang="en-US" dirty="0" smtClean="0">
                <a:latin typeface="+mn-lt"/>
              </a:rPr>
              <a:t>Mill redevelopment; adaptive re-use</a:t>
            </a:r>
            <a:endParaRPr lang="en-US" sz="2400" dirty="0" smtClean="0">
              <a:latin typeface="+mn-lt"/>
            </a:endParaRPr>
          </a:p>
          <a:p>
            <a:pPr lvl="0"/>
            <a:r>
              <a:rPr lang="en-US" dirty="0" smtClean="0">
                <a:latin typeface="+mn-lt"/>
              </a:rPr>
              <a:t>Priority Heritage Landscapes</a:t>
            </a:r>
          </a:p>
          <a:p>
            <a:pPr lvl="0"/>
            <a:r>
              <a:rPr lang="en-US" dirty="0" smtClean="0">
                <a:latin typeface="+mn-lt"/>
              </a:rPr>
              <a:t>Route 146 – Parkway development</a:t>
            </a:r>
          </a:p>
          <a:p>
            <a:pPr lvl="1"/>
            <a:endParaRPr lang="en-US" sz="2100" dirty="0" smtClean="0">
              <a:latin typeface="Rockwell" pitchFamily="18" charset="0"/>
            </a:endParaRPr>
          </a:p>
          <a:p>
            <a:pPr>
              <a:buNone/>
            </a:pPr>
            <a:endParaRPr lang="en-US" sz="1000" dirty="0" smtClean="0">
              <a:latin typeface="Rockwell" pitchFamily="18" charset="0"/>
            </a:endParaRPr>
          </a:p>
        </p:txBody>
      </p:sp>
      <p:pic>
        <p:nvPicPr>
          <p:cNvPr id="9" name="Picture 8" descr="Preserve America Photos 1 Hal 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1676400"/>
            <a:ext cx="2209800" cy="1473201"/>
          </a:xfrm>
          <a:prstGeom prst="rect">
            <a:avLst/>
          </a:prstGeom>
        </p:spPr>
      </p:pic>
      <p:pic>
        <p:nvPicPr>
          <p:cNvPr id="11" name="Picture 10" descr="alternatives heritage mk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2971800"/>
            <a:ext cx="2514600" cy="1981887"/>
          </a:xfrm>
          <a:prstGeom prst="rect">
            <a:avLst/>
          </a:prstGeom>
        </p:spPr>
      </p:pic>
      <p:pic>
        <p:nvPicPr>
          <p:cNvPr id="12" name="Picture 2" descr="G:\2008AnnualReportImages\AR2008Images\HLI\Mendon - Vincent Far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47244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47800"/>
            <a:ext cx="9144000" cy="54102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Rockwell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n-lt"/>
              </a:rPr>
              <a:t>Regional Screening – Themes cont.</a:t>
            </a:r>
            <a:endParaRPr lang="en-US" b="1" dirty="0">
              <a:latin typeface="+mn-lt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6553200" cy="4525963"/>
          </a:xfrm>
        </p:spPr>
        <p:txBody>
          <a:bodyPr>
            <a:noAutofit/>
          </a:bodyPr>
          <a:lstStyle/>
          <a:p>
            <a:pPr lvl="0"/>
            <a:r>
              <a:rPr lang="en-US" sz="3000" dirty="0" smtClean="0">
                <a:latin typeface="+mn-lt"/>
              </a:rPr>
              <a:t>Interchanges as key transportation asset: Capacity to be protected</a:t>
            </a:r>
          </a:p>
          <a:p>
            <a:pPr lvl="0"/>
            <a:r>
              <a:rPr lang="en-US" sz="3000" dirty="0" smtClean="0">
                <a:latin typeface="+mn-lt"/>
              </a:rPr>
              <a:t>Working farms and farms with prime agricultural soils are assets</a:t>
            </a:r>
          </a:p>
          <a:p>
            <a:pPr lvl="0"/>
            <a:r>
              <a:rPr lang="en-US" sz="3000" dirty="0" smtClean="0">
                <a:latin typeface="+mn-lt"/>
              </a:rPr>
              <a:t>Connectivity between existing open spaces, clusters of identified PPAs</a:t>
            </a:r>
          </a:p>
          <a:p>
            <a:pPr lvl="0"/>
            <a:r>
              <a:rPr lang="en-US" sz="3000" dirty="0" smtClean="0">
                <a:latin typeface="+mn-lt"/>
              </a:rPr>
              <a:t>Blackstone River, bikeway, canal</a:t>
            </a:r>
          </a:p>
          <a:p>
            <a:pPr lvl="0"/>
            <a:r>
              <a:rPr lang="en-US" sz="3000" dirty="0" smtClean="0">
                <a:latin typeface="+mn-lt"/>
              </a:rPr>
              <a:t>Historic preservation</a:t>
            </a:r>
          </a:p>
          <a:p>
            <a:pPr lvl="0"/>
            <a:endParaRPr lang="en-US" sz="3000" dirty="0" smtClean="0">
              <a:latin typeface="+mn-lt"/>
            </a:endParaRPr>
          </a:p>
          <a:p>
            <a:pPr lvl="1"/>
            <a:endParaRPr lang="en-US" sz="3000" dirty="0" smtClean="0">
              <a:latin typeface="Rockwell" pitchFamily="18" charset="0"/>
            </a:endParaRPr>
          </a:p>
          <a:p>
            <a:pPr>
              <a:buNone/>
            </a:pPr>
            <a:endParaRPr lang="en-US" sz="3000" dirty="0" smtClean="0">
              <a:latin typeface="Rockwell" pitchFamily="18" charset="0"/>
            </a:endParaRPr>
          </a:p>
        </p:txBody>
      </p:sp>
      <p:pic>
        <p:nvPicPr>
          <p:cNvPr id="8" name="Picture 8" descr="Ash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6002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934200" y="3200400"/>
            <a:ext cx="2209800" cy="1658562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4648200"/>
            <a:ext cx="2667000" cy="1747598"/>
          </a:xfrm>
          <a:prstGeom prst="rect">
            <a:avLst/>
          </a:prstGeom>
          <a:solidFill>
            <a:srgbClr val="E4E3BE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47800"/>
            <a:ext cx="9144000" cy="54102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Rockwell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Next Steps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2895600"/>
          </a:xfrm>
        </p:spPr>
        <p:txBody>
          <a:bodyPr>
            <a:normAutofit/>
          </a:bodyPr>
          <a:lstStyle/>
          <a:p>
            <a:r>
              <a:rPr lang="en-US" sz="2600" dirty="0" smtClean="0">
                <a:latin typeface="+mn-lt"/>
              </a:rPr>
              <a:t>Transportation Model – dispersed growth vs. “priority” growth</a:t>
            </a:r>
          </a:p>
          <a:p>
            <a:r>
              <a:rPr lang="en-US" sz="2600" dirty="0" smtClean="0">
                <a:latin typeface="+mn-lt"/>
              </a:rPr>
              <a:t>November Regional Forum to present Regional Priorities</a:t>
            </a:r>
          </a:p>
          <a:p>
            <a:r>
              <a:rPr lang="en-US" sz="2600" dirty="0" smtClean="0">
                <a:latin typeface="+mn-lt"/>
              </a:rPr>
              <a:t>Final Report – December 2012</a:t>
            </a:r>
          </a:p>
          <a:p>
            <a:r>
              <a:rPr lang="en-US" sz="2600" dirty="0" smtClean="0">
                <a:latin typeface="+mn-lt"/>
              </a:rPr>
              <a:t> Learn more, get involved and stay up to date by visiting </a:t>
            </a:r>
            <a:r>
              <a:rPr lang="en-US" sz="2600" dirty="0" smtClean="0">
                <a:latin typeface="+mn-lt"/>
                <a:hlinkClick r:id="rId3"/>
              </a:rPr>
              <a:t>www.cmrpc.org/bvpp</a:t>
            </a:r>
            <a:endParaRPr lang="en-US" sz="2600" dirty="0" smtClean="0">
              <a:latin typeface="+mn-lt"/>
            </a:endParaRPr>
          </a:p>
          <a:p>
            <a:pPr lvl="2">
              <a:buNone/>
            </a:pPr>
            <a:endParaRPr lang="en-US" sz="1800" dirty="0" smtClean="0">
              <a:latin typeface="+mn-lt"/>
            </a:endParaRPr>
          </a:p>
          <a:p>
            <a:pPr>
              <a:buNone/>
            </a:pPr>
            <a:endParaRPr lang="en-US" sz="2400" dirty="0" smtClean="0">
              <a:latin typeface="Rockwell" pitchFamily="18" charset="0"/>
            </a:endParaRPr>
          </a:p>
          <a:p>
            <a:pPr>
              <a:buNone/>
            </a:pPr>
            <a:endParaRPr lang="en-US" sz="1000" dirty="0" smtClean="0">
              <a:latin typeface="Rockwell" pitchFamily="18" charset="0"/>
            </a:endParaRPr>
          </a:p>
          <a:p>
            <a:pPr>
              <a:buNone/>
            </a:pPr>
            <a:endParaRPr lang="en-US" sz="1000" dirty="0" smtClean="0">
              <a:latin typeface="Rockwell" pitchFamily="18" charset="0"/>
            </a:endParaRPr>
          </a:p>
        </p:txBody>
      </p:sp>
      <p:pic>
        <p:nvPicPr>
          <p:cNvPr id="6" name="Picture 7" descr="watersfarmvi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5376333"/>
            <a:ext cx="3657600" cy="148166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438400" y="4419600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Vera Kolias, AICP</a:t>
            </a:r>
          </a:p>
          <a:p>
            <a:pPr algn="ctr"/>
            <a:r>
              <a:rPr lang="en-US" sz="2400" dirty="0" smtClean="0">
                <a:hlinkClick r:id="rId5"/>
              </a:rPr>
              <a:t>vkolias@cmrpc.org</a:t>
            </a:r>
            <a:r>
              <a:rPr lang="en-US" sz="2400" dirty="0" smtClean="0"/>
              <a:t>  508-459-3322</a:t>
            </a:r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" y="4419600"/>
            <a:ext cx="861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47800"/>
            <a:ext cx="9144000" cy="54102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Rockwell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Rockwell" pitchFamily="18" charset="0"/>
              </a:rPr>
              <a:t>About the Project</a:t>
            </a:r>
            <a:endParaRPr lang="en-US" b="1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371600"/>
            <a:ext cx="8686800" cy="4267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200" b="1" dirty="0" smtClean="0">
                <a:latin typeface="+mn-lt"/>
              </a:rPr>
              <a:t>Funding: </a:t>
            </a:r>
            <a:r>
              <a:rPr lang="en-US" sz="2200" dirty="0" smtClean="0">
                <a:latin typeface="+mn-lt"/>
              </a:rPr>
              <a:t/>
            </a:r>
            <a:br>
              <a:rPr lang="en-US" sz="2200" dirty="0" smtClean="0">
                <a:latin typeface="+mn-lt"/>
              </a:rPr>
            </a:br>
            <a:r>
              <a:rPr lang="en-US" sz="2200" dirty="0" smtClean="0">
                <a:latin typeface="+mn-lt"/>
              </a:rPr>
              <a:t>District Local Technical Assistance</a:t>
            </a:r>
          </a:p>
          <a:p>
            <a:pPr>
              <a:buNone/>
            </a:pPr>
            <a:endParaRPr lang="en-US" sz="1000" dirty="0" smtClean="0">
              <a:latin typeface="+mn-lt"/>
            </a:endParaRPr>
          </a:p>
          <a:p>
            <a:pPr>
              <a:buNone/>
            </a:pPr>
            <a:r>
              <a:rPr lang="en-US" sz="2200" b="1" dirty="0" smtClean="0">
                <a:latin typeface="+mn-lt"/>
              </a:rPr>
              <a:t>Project partners: </a:t>
            </a:r>
            <a:r>
              <a:rPr lang="en-US" sz="2200" dirty="0" smtClean="0">
                <a:latin typeface="+mn-lt"/>
              </a:rPr>
              <a:t/>
            </a:r>
            <a:br>
              <a:rPr lang="en-US" sz="2200" dirty="0" smtClean="0">
                <a:latin typeface="+mn-lt"/>
              </a:rPr>
            </a:br>
            <a:r>
              <a:rPr lang="en-US" sz="2200" dirty="0" smtClean="0">
                <a:latin typeface="+mn-lt"/>
              </a:rPr>
              <a:t>Central Massachusetts Regional Planning Commission</a:t>
            </a:r>
            <a:br>
              <a:rPr lang="en-US" sz="2200" dirty="0" smtClean="0">
                <a:latin typeface="+mn-lt"/>
              </a:rPr>
            </a:br>
            <a:r>
              <a:rPr lang="en-US" sz="2200" dirty="0" smtClean="0">
                <a:latin typeface="+mn-lt"/>
              </a:rPr>
              <a:t>Blackstone Valley Chamber of Commerce</a:t>
            </a:r>
            <a:br>
              <a:rPr lang="en-US" sz="2200" dirty="0" smtClean="0">
                <a:latin typeface="+mn-lt"/>
              </a:rPr>
            </a:br>
            <a:r>
              <a:rPr lang="en-US" sz="2200" dirty="0" smtClean="0">
                <a:latin typeface="+mn-lt"/>
              </a:rPr>
              <a:t>Blackstone River Valley National Heritage Corridor Commission</a:t>
            </a:r>
            <a:br>
              <a:rPr lang="en-US" sz="2200" dirty="0" smtClean="0">
                <a:latin typeface="+mn-lt"/>
              </a:rPr>
            </a:br>
            <a:endParaRPr lang="en-US" sz="1000" dirty="0" smtClean="0">
              <a:latin typeface="+mn-lt"/>
            </a:endParaRPr>
          </a:p>
          <a:p>
            <a:pPr>
              <a:buNone/>
            </a:pPr>
            <a:r>
              <a:rPr lang="en-US" sz="2200" b="1" dirty="0" smtClean="0">
                <a:latin typeface="+mn-lt"/>
              </a:rPr>
              <a:t>Scope: </a:t>
            </a:r>
            <a:r>
              <a:rPr lang="en-US" sz="2200" dirty="0" smtClean="0">
                <a:latin typeface="+mn-lt"/>
              </a:rPr>
              <a:t/>
            </a:r>
            <a:br>
              <a:rPr lang="en-US" sz="2200" dirty="0" smtClean="0">
                <a:latin typeface="+mn-lt"/>
              </a:rPr>
            </a:br>
            <a:r>
              <a:rPr lang="en-US" sz="2200" dirty="0" smtClean="0">
                <a:latin typeface="+mn-lt"/>
              </a:rPr>
              <a:t>11 towns</a:t>
            </a:r>
          </a:p>
          <a:p>
            <a:pPr>
              <a:buNone/>
            </a:pPr>
            <a:endParaRPr lang="en-US" sz="1000" dirty="0" smtClean="0">
              <a:latin typeface="+mn-lt"/>
            </a:endParaRPr>
          </a:p>
          <a:p>
            <a:pPr>
              <a:buNone/>
            </a:pPr>
            <a:r>
              <a:rPr lang="en-US" sz="2200" b="1" dirty="0" smtClean="0">
                <a:latin typeface="+mn-lt"/>
              </a:rPr>
              <a:t>Objective: </a:t>
            </a:r>
            <a:r>
              <a:rPr lang="en-US" sz="2200" dirty="0" smtClean="0">
                <a:latin typeface="+mn-lt"/>
              </a:rPr>
              <a:t/>
            </a:r>
            <a:br>
              <a:rPr lang="en-US" sz="2200" dirty="0" smtClean="0">
                <a:latin typeface="+mn-lt"/>
              </a:rPr>
            </a:br>
            <a:r>
              <a:rPr lang="en-US" sz="2200" dirty="0" smtClean="0">
                <a:latin typeface="+mn-lt"/>
              </a:rPr>
              <a:t>30-year framework for land use and infrastructure investment in the region</a:t>
            </a:r>
          </a:p>
        </p:txBody>
      </p:sp>
      <p:pic>
        <p:nvPicPr>
          <p:cNvPr id="6" name="Picture 4" descr="\\Data-001\public\DataServices\Projects\Current_Projects\495DevelopmentCompactRegionalStudy\Documentation\logos\CMRPC_New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4729" y="5867400"/>
            <a:ext cx="2549271" cy="685257"/>
          </a:xfrm>
          <a:prstGeom prst="rect">
            <a:avLst/>
          </a:prstGeom>
          <a:noFill/>
        </p:spPr>
      </p:pic>
      <p:pic>
        <p:nvPicPr>
          <p:cNvPr id="7" name="Picture 6" descr="BVCC LOGO gold ring rg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1400" y="1752600"/>
            <a:ext cx="1752600" cy="928330"/>
          </a:xfrm>
          <a:prstGeom prst="rect">
            <a:avLst/>
          </a:prstGeom>
        </p:spPr>
      </p:pic>
      <p:pic>
        <p:nvPicPr>
          <p:cNvPr id="8" name="Picture 7" descr="JHCBRV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0" y="3886200"/>
            <a:ext cx="3429000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w Cen MT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80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BVCompact_FlyerGraph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0856" y="914400"/>
            <a:ext cx="5343144" cy="52090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685800"/>
            <a:ext cx="3276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Study Area:  11 Communities in the Blackstone Valley.</a:t>
            </a:r>
            <a:endParaRPr lang="en-US" sz="3200" dirty="0"/>
          </a:p>
        </p:txBody>
      </p:sp>
      <p:pic>
        <p:nvPicPr>
          <p:cNvPr id="11" name="Picture 10" descr="BVCompact_Locu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95600"/>
            <a:ext cx="3959570" cy="26197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52600" y="3810000"/>
            <a:ext cx="609600" cy="76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47800"/>
            <a:ext cx="9144000" cy="54102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Rockwell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j-lt"/>
              </a:rPr>
              <a:t>Fundamental Principles</a:t>
            </a:r>
            <a:endParaRPr lang="en-US" b="1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472184"/>
            <a:ext cx="9144000" cy="5385816"/>
          </a:xfrm>
        </p:spPr>
        <p:txBody>
          <a:bodyPr>
            <a:noAutofit/>
          </a:bodyPr>
          <a:lstStyle/>
          <a:p>
            <a:pPr marL="61722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u="sng" dirty="0" smtClean="0">
                <a:latin typeface="+mn-lt"/>
              </a:rPr>
              <a:t>New Growth </a:t>
            </a:r>
            <a:r>
              <a:rPr lang="en-US" sz="2000" dirty="0" smtClean="0">
                <a:latin typeface="+mn-lt"/>
              </a:rPr>
              <a:t>will likely require transportation &amp; infrastructure upgrades, beyond what is needed to maintain the existing systems.</a:t>
            </a:r>
          </a:p>
          <a:p>
            <a:pPr marL="61722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u="sng" dirty="0" smtClean="0">
                <a:latin typeface="+mn-lt"/>
              </a:rPr>
              <a:t>New Commercial &amp; Residential Growth </a:t>
            </a:r>
            <a:r>
              <a:rPr lang="en-US" sz="2000" dirty="0" smtClean="0">
                <a:latin typeface="+mn-lt"/>
              </a:rPr>
              <a:t>must occur in a manner </a:t>
            </a:r>
            <a:r>
              <a:rPr lang="en-US" sz="2000" u="sng" dirty="0" smtClean="0">
                <a:latin typeface="+mn-lt"/>
              </a:rPr>
              <a:t>respectful of open space, water resources, &amp; transportation networks.</a:t>
            </a:r>
          </a:p>
          <a:p>
            <a:pPr marL="61722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Land use &amp; transportation decisions must account for the Global Warming Solutions Act &amp; the transportation reorganization statute.</a:t>
            </a:r>
          </a:p>
          <a:p>
            <a:pPr marL="61722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u="sng" dirty="0" smtClean="0">
                <a:latin typeface="+mn-lt"/>
              </a:rPr>
              <a:t>Workforce housing </a:t>
            </a:r>
            <a:r>
              <a:rPr lang="en-US" sz="2000" dirty="0" smtClean="0">
                <a:latin typeface="+mn-lt"/>
              </a:rPr>
              <a:t>must continue to be produced &amp; preserved within the region at a scale that allows the number of workers living in the region to keep pace with the new jobs created.</a:t>
            </a:r>
          </a:p>
          <a:p>
            <a:pPr marL="61722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u="sng" dirty="0" smtClean="0">
                <a:latin typeface="+mn-lt"/>
              </a:rPr>
              <a:t>Sustainable growth </a:t>
            </a:r>
            <a:r>
              <a:rPr lang="en-US" sz="2000" dirty="0" smtClean="0">
                <a:latin typeface="+mn-lt"/>
              </a:rPr>
              <a:t>will involve the creation and maintenance of an effective public transit system coordinated with existing transit.</a:t>
            </a:r>
          </a:p>
          <a:p>
            <a:pPr marL="61722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u="sng" dirty="0" smtClean="0">
                <a:latin typeface="+mn-lt"/>
              </a:rPr>
              <a:t>Coordinated planning &amp; implementation efforts </a:t>
            </a:r>
            <a:r>
              <a:rPr lang="en-US" sz="2000" dirty="0" smtClean="0">
                <a:latin typeface="+mn-lt"/>
              </a:rPr>
              <a:t>are necessary  where jurisdictions and boundaries intersect.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w Cen MT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80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0" y="1447800"/>
            <a:ext cx="6556248" cy="4797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Create a shared framework for state, regional and local strategies for development, land preservation and infrastructure investments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Encourage Regional Context for Planning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Raise Awareness of Commonalities and Differences in Land Use Goals  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" y="228600"/>
            <a:ext cx="6324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Project Process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3" name="Picture 12" descr="Fisherville Aerial.JPG"/>
          <p:cNvPicPr>
            <a:picLocks noChangeAspect="1"/>
          </p:cNvPicPr>
          <p:nvPr/>
        </p:nvPicPr>
        <p:blipFill>
          <a:blip r:embed="rId3" cstate="print"/>
          <a:srcRect l="60305" r="13741"/>
          <a:stretch>
            <a:fillRect/>
          </a:stretch>
        </p:blipFill>
        <p:spPr>
          <a:xfrm>
            <a:off x="6553200" y="0"/>
            <a:ext cx="25908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447800"/>
            <a:ext cx="9144000" cy="54102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Rockwell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200" b="1" dirty="0" smtClean="0">
                <a:latin typeface="Rockwell" pitchFamily="18" charset="0"/>
              </a:rPr>
              <a:t>Blackstone Valley Compact Regional Study</a:t>
            </a:r>
            <a:br>
              <a:rPr lang="en-US" sz="2200" b="1" dirty="0" smtClean="0">
                <a:latin typeface="Rockwell" pitchFamily="18" charset="0"/>
              </a:rPr>
            </a:br>
            <a:r>
              <a:rPr lang="en-US" sz="2200" i="1" dirty="0" smtClean="0">
                <a:latin typeface="Rockwell" pitchFamily="18" charset="0"/>
              </a:rPr>
              <a:t> Study Process and Timeline</a:t>
            </a:r>
            <a:endParaRPr lang="en-US" sz="2200" i="1" dirty="0">
              <a:latin typeface="Rockwell" pitchFamily="18" charset="0"/>
            </a:endParaRPr>
          </a:p>
        </p:txBody>
      </p:sp>
      <p:grpSp>
        <p:nvGrpSpPr>
          <p:cNvPr id="3" name="Group 28"/>
          <p:cNvGrpSpPr/>
          <p:nvPr/>
        </p:nvGrpSpPr>
        <p:grpSpPr>
          <a:xfrm>
            <a:off x="1436370" y="1600200"/>
            <a:ext cx="6271260" cy="4724400"/>
            <a:chOff x="2057400" y="1600200"/>
            <a:chExt cx="6271260" cy="4724400"/>
          </a:xfrm>
        </p:grpSpPr>
        <p:sp>
          <p:nvSpPr>
            <p:cNvPr id="4" name="Flowchart: Process 3"/>
            <p:cNvSpPr/>
            <p:nvPr/>
          </p:nvSpPr>
          <p:spPr>
            <a:xfrm>
              <a:off x="2057400" y="1600200"/>
              <a:ext cx="5029200" cy="54864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Rockwell" pitchFamily="18" charset="0"/>
                </a:rPr>
                <a:t>Review of Previous Plans and Studies</a:t>
              </a:r>
              <a:endParaRPr lang="en-US" b="1" dirty="0">
                <a:latin typeface="Rockwell" pitchFamily="18" charset="0"/>
              </a:endParaRPr>
            </a:p>
          </p:txBody>
        </p:sp>
        <p:sp>
          <p:nvSpPr>
            <p:cNvPr id="5" name="Flowchart: Process 4"/>
            <p:cNvSpPr/>
            <p:nvPr/>
          </p:nvSpPr>
          <p:spPr>
            <a:xfrm>
              <a:off x="2057400" y="2296160"/>
              <a:ext cx="5029200" cy="54864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Rockwell" pitchFamily="18" charset="0"/>
                </a:rPr>
                <a:t>Local Meetings</a:t>
              </a:r>
              <a:endParaRPr lang="en-US" b="1" dirty="0">
                <a:latin typeface="Rockwell" pitchFamily="18" charset="0"/>
              </a:endParaRPr>
            </a:p>
          </p:txBody>
        </p:sp>
        <p:sp>
          <p:nvSpPr>
            <p:cNvPr id="6" name="Flowchart: Process 5"/>
            <p:cNvSpPr/>
            <p:nvPr/>
          </p:nvSpPr>
          <p:spPr>
            <a:xfrm>
              <a:off x="2057400" y="2992120"/>
              <a:ext cx="5029200" cy="54864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Rockwell" pitchFamily="18" charset="0"/>
                </a:rPr>
                <a:t>Community-Level Public Meetings</a:t>
              </a:r>
              <a:endParaRPr lang="en-US" b="1" dirty="0">
                <a:latin typeface="Rockwell" pitchFamily="18" charset="0"/>
              </a:endParaRPr>
            </a:p>
          </p:txBody>
        </p:sp>
        <p:sp>
          <p:nvSpPr>
            <p:cNvPr id="7" name="Flowchart: Process 6"/>
            <p:cNvSpPr/>
            <p:nvPr/>
          </p:nvSpPr>
          <p:spPr>
            <a:xfrm>
              <a:off x="2057400" y="3688080"/>
              <a:ext cx="5029200" cy="54864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Rockwell" pitchFamily="18" charset="0"/>
                </a:rPr>
                <a:t>First Round of Regional Forums</a:t>
              </a:r>
              <a:endParaRPr lang="en-US" b="1" dirty="0">
                <a:latin typeface="Rockwell" pitchFamily="18" charset="0"/>
              </a:endParaRPr>
            </a:p>
          </p:txBody>
        </p:sp>
        <p:sp>
          <p:nvSpPr>
            <p:cNvPr id="9" name="Flowchart: Process 8"/>
            <p:cNvSpPr/>
            <p:nvPr/>
          </p:nvSpPr>
          <p:spPr>
            <a:xfrm>
              <a:off x="2057400" y="4384040"/>
              <a:ext cx="5029200" cy="54864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Rockwell" pitchFamily="18" charset="0"/>
                </a:rPr>
                <a:t>Assessment and Identification </a:t>
              </a:r>
            </a:p>
            <a:p>
              <a:pPr algn="ctr"/>
              <a:r>
                <a:rPr lang="en-US" b="1" dirty="0" smtClean="0">
                  <a:latin typeface="Rockwell" pitchFamily="18" charset="0"/>
                </a:rPr>
                <a:t>of Regional Priorities</a:t>
              </a:r>
              <a:endParaRPr lang="en-US" b="1" dirty="0">
                <a:latin typeface="Rockwell" pitchFamily="18" charset="0"/>
              </a:endParaRPr>
            </a:p>
          </p:txBody>
        </p:sp>
        <p:sp>
          <p:nvSpPr>
            <p:cNvPr id="10" name="Flowchart: Process 9"/>
            <p:cNvSpPr/>
            <p:nvPr/>
          </p:nvSpPr>
          <p:spPr>
            <a:xfrm>
              <a:off x="2057400" y="5080000"/>
              <a:ext cx="5029200" cy="54864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Rockwell" pitchFamily="18" charset="0"/>
                </a:rPr>
                <a:t>Second Round of Regional Forums</a:t>
              </a:r>
              <a:endParaRPr lang="en-US" b="1" dirty="0">
                <a:latin typeface="Rockwell" pitchFamily="18" charset="0"/>
              </a:endParaRPr>
            </a:p>
          </p:txBody>
        </p:sp>
        <p:sp>
          <p:nvSpPr>
            <p:cNvPr id="11" name="Flowchart: Process 10"/>
            <p:cNvSpPr/>
            <p:nvPr/>
          </p:nvSpPr>
          <p:spPr>
            <a:xfrm>
              <a:off x="2057400" y="5775960"/>
              <a:ext cx="5029200" cy="54864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Rockwell" pitchFamily="18" charset="0"/>
                </a:rPr>
                <a:t>Project Conclusion and Final Report</a:t>
              </a:r>
              <a:endParaRPr lang="en-US" b="1" dirty="0">
                <a:latin typeface="Rockwell" pitchFamily="18" charset="0"/>
              </a:endParaRPr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4381500" y="2148840"/>
              <a:ext cx="381000" cy="1371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Rockwell" pitchFamily="18" charset="0"/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4381500" y="2834640"/>
              <a:ext cx="381000" cy="1371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Rockwell" pitchFamily="18" charset="0"/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4381500" y="3544824"/>
              <a:ext cx="381000" cy="1371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Rockwell" pitchFamily="18" charset="0"/>
              </a:endParaRPr>
            </a:p>
          </p:txBody>
        </p:sp>
        <p:sp>
          <p:nvSpPr>
            <p:cNvPr id="19" name="Down Arrow 18"/>
            <p:cNvSpPr/>
            <p:nvPr/>
          </p:nvSpPr>
          <p:spPr>
            <a:xfrm>
              <a:off x="4381500" y="4255008"/>
              <a:ext cx="381000" cy="1371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Rockwell" pitchFamily="18" charset="0"/>
              </a:endParaRPr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4381500" y="4953000"/>
              <a:ext cx="381000" cy="1371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Rockwell" pitchFamily="18" charset="0"/>
              </a:endParaRPr>
            </a:p>
          </p:txBody>
        </p:sp>
        <p:sp>
          <p:nvSpPr>
            <p:cNvPr id="22" name="Down Arrow 21"/>
            <p:cNvSpPr/>
            <p:nvPr/>
          </p:nvSpPr>
          <p:spPr>
            <a:xfrm>
              <a:off x="4381500" y="5638800"/>
              <a:ext cx="381000" cy="1371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Rockwell" pitchFamily="18" charset="0"/>
              </a:endParaRPr>
            </a:p>
          </p:txBody>
        </p:sp>
        <p:sp>
          <p:nvSpPr>
            <p:cNvPr id="23" name="Flowchart: Process 22"/>
            <p:cNvSpPr/>
            <p:nvPr/>
          </p:nvSpPr>
          <p:spPr>
            <a:xfrm>
              <a:off x="7139940" y="1600200"/>
              <a:ext cx="1188720" cy="990600"/>
            </a:xfrm>
            <a:prstGeom prst="flowChartProcess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>
              <a:normAutofit/>
            </a:bodyPr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Rockwell" pitchFamily="18" charset="0"/>
                </a:rPr>
                <a:t>March / April</a:t>
              </a:r>
              <a:endParaRPr lang="en-US" b="1" dirty="0">
                <a:solidFill>
                  <a:schemeClr val="tx1"/>
                </a:solidFill>
                <a:latin typeface="Rockwell" pitchFamily="18" charset="0"/>
              </a:endParaRPr>
            </a:p>
          </p:txBody>
        </p:sp>
        <p:sp>
          <p:nvSpPr>
            <p:cNvPr id="25" name="Flowchart: Process 24"/>
            <p:cNvSpPr/>
            <p:nvPr/>
          </p:nvSpPr>
          <p:spPr>
            <a:xfrm>
              <a:off x="7139940" y="2615184"/>
              <a:ext cx="1188720" cy="914400"/>
            </a:xfrm>
            <a:prstGeom prst="flowChartProcess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>
              <a:normAutofit/>
            </a:bodyPr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Rockwell" pitchFamily="18" charset="0"/>
                </a:rPr>
                <a:t>April / May</a:t>
              </a:r>
              <a:endParaRPr lang="en-US" b="1" dirty="0">
                <a:solidFill>
                  <a:schemeClr val="tx1"/>
                </a:solidFill>
                <a:latin typeface="Rockwell" pitchFamily="18" charset="0"/>
              </a:endParaRPr>
            </a:p>
          </p:txBody>
        </p:sp>
        <p:sp>
          <p:nvSpPr>
            <p:cNvPr id="26" name="Flowchart: Process 25"/>
            <p:cNvSpPr/>
            <p:nvPr/>
          </p:nvSpPr>
          <p:spPr>
            <a:xfrm>
              <a:off x="7139940" y="3681984"/>
              <a:ext cx="1188720" cy="548640"/>
            </a:xfrm>
            <a:prstGeom prst="flowChartProcess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>
              <a:normAutofit/>
            </a:bodyPr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Rockwell" pitchFamily="18" charset="0"/>
                </a:rPr>
                <a:t>June</a:t>
              </a:r>
              <a:endParaRPr lang="en-US" b="1" dirty="0">
                <a:solidFill>
                  <a:schemeClr val="tx1"/>
                </a:solidFill>
                <a:latin typeface="Rockwell" pitchFamily="18" charset="0"/>
              </a:endParaRPr>
            </a:p>
          </p:txBody>
        </p:sp>
        <p:sp>
          <p:nvSpPr>
            <p:cNvPr id="28" name="Flowchart: Process 27"/>
            <p:cNvSpPr/>
            <p:nvPr/>
          </p:nvSpPr>
          <p:spPr>
            <a:xfrm>
              <a:off x="7139940" y="4404360"/>
              <a:ext cx="1188720" cy="548640"/>
            </a:xfrm>
            <a:prstGeom prst="flowChartProcess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>
              <a:normAutofit fontScale="92500" lnSpcReduction="20000"/>
            </a:bodyPr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Rockwell" pitchFamily="18" charset="0"/>
                </a:rPr>
                <a:t>July/ Aug.</a:t>
              </a:r>
              <a:endParaRPr lang="en-US" b="1" dirty="0">
                <a:solidFill>
                  <a:schemeClr val="tx1"/>
                </a:solidFill>
                <a:latin typeface="Rockwell" pitchFamily="18" charset="0"/>
              </a:endParaRPr>
            </a:p>
          </p:txBody>
        </p:sp>
      </p:grpSp>
      <p:sp>
        <p:nvSpPr>
          <p:cNvPr id="29" name="Flowchart: Process 28"/>
          <p:cNvSpPr/>
          <p:nvPr/>
        </p:nvSpPr>
        <p:spPr>
          <a:xfrm>
            <a:off x="6518910" y="5081016"/>
            <a:ext cx="1188720" cy="557784"/>
          </a:xfrm>
          <a:prstGeom prst="flowChartProcess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Rockwell" pitchFamily="18" charset="0"/>
              </a:rPr>
              <a:t>Fall 2012</a:t>
            </a:r>
            <a:endParaRPr lang="en-US" b="1" dirty="0">
              <a:solidFill>
                <a:schemeClr val="tx1"/>
              </a:solidFill>
              <a:latin typeface="Rockwell" pitchFamily="18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6518910" y="5772829"/>
            <a:ext cx="1188720" cy="557784"/>
          </a:xfrm>
          <a:prstGeom prst="flowChartProcess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 fontScale="925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Rockwell" pitchFamily="18" charset="0"/>
              </a:rPr>
              <a:t>Dec. 2012</a:t>
            </a:r>
            <a:endParaRPr lang="en-US" b="1" dirty="0">
              <a:solidFill>
                <a:schemeClr val="tx1"/>
              </a:solidFill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w Cen MT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80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301752" y="1472184"/>
            <a:ext cx="8503920" cy="4797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Uses a Local Perspective to Identify: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Priority Designations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5" name="Content Placeholder 3" descr="Legend_noBioMap2.jpg"/>
          <p:cNvPicPr>
            <a:picLocks noChangeAspect="1"/>
          </p:cNvPicPr>
          <p:nvPr/>
        </p:nvPicPr>
        <p:blipFill>
          <a:blip r:embed="rId3" cstate="print"/>
          <a:srcRect l="821" t="629" r="821" b="76736"/>
          <a:stretch>
            <a:fillRect/>
          </a:stretch>
        </p:blipFill>
        <p:spPr>
          <a:xfrm>
            <a:off x="457200" y="2039710"/>
            <a:ext cx="5867400" cy="18859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WhitinMill Alternativ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4114800"/>
            <a:ext cx="3302001" cy="2476500"/>
          </a:xfrm>
          <a:prstGeom prst="rect">
            <a:avLst/>
          </a:prstGeom>
        </p:spPr>
      </p:pic>
      <p:pic>
        <p:nvPicPr>
          <p:cNvPr id="19" name="Picture 14" descr="img_004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2057400"/>
            <a:ext cx="23431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 descr="Figure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4267200"/>
            <a:ext cx="2971800" cy="166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" descr="C:\Users\jreitsma\Pictures\Dra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4953000"/>
            <a:ext cx="1828800" cy="16380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VC_PriorityMap_local_36x48__NORTHBRID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9" y="0"/>
            <a:ext cx="914264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VC_Multi_SutNorthDougUxb_36x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8" y="0"/>
            <a:ext cx="914264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76600" y="990600"/>
            <a:ext cx="3352800" cy="2667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COLORS" val="1"/>
  <p:tag name="MULTIRESPDIVISOR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2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722948"/>
  <p:tag name="USESCHEMECOLORS" val="True"/>
  <p:tag name="GRIDROTATIONINTERVAL" val="2"/>
  <p:tag name="POLLINGCYCLE" val="2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RESETCHARTS" val="Tru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CHARTLABELS" val="1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INCLUDENONRESPONDERS" val="False"/>
  <p:tag name="SAVECSVWITHSESSION" val="True"/>
  <p:tag name="DISPLAYNAME" val="True"/>
  <p:tag name="PRRESPONSE7" val="4"/>
  <p:tag name="GRIDFONTSIZE" val="12"/>
  <p:tag name="STDCHART" val="1"/>
  <p:tag name="RESPTABLESTYLE" val="-1"/>
  <p:tag name="CUSTOMCELLBACKCOLOR1" val="-657956"/>
  <p:tag name="PRRESPONSE4" val="7"/>
  <p:tag name="ADVANCEDSETTINGSVIEW" val="True"/>
  <p:tag name="DELIMITERS" val="3.1"/>
  <p:tag name="ZEROBASED" val="False"/>
  <p:tag name="BULLETTYPE" val="3"/>
  <p:tag name="TPFULLVERSION" val="4.3.1.1109"/>
  <p:tag name="LUIDIAENABLED" val="False"/>
  <p:tag name="EXPANDSHOWBAR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9220</TotalTime>
  <Words>556</Words>
  <Application>Microsoft Office PowerPoint</Application>
  <PresentationFormat>On-screen Show (4:3)</PresentationFormat>
  <Paragraphs>110</Paragraphs>
  <Slides>16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Blackstone Valley  Prioritization Project  </vt:lpstr>
      <vt:lpstr>About the Project</vt:lpstr>
      <vt:lpstr>Slide 3</vt:lpstr>
      <vt:lpstr>Fundamental Principles</vt:lpstr>
      <vt:lpstr>Slide 5</vt:lpstr>
      <vt:lpstr>Blackstone Valley Compact Regional Study  Study Process and Timeline</vt:lpstr>
      <vt:lpstr>Slide 7</vt:lpstr>
      <vt:lpstr>Slide 8</vt:lpstr>
      <vt:lpstr>Slide 9</vt:lpstr>
      <vt:lpstr>Slide 10</vt:lpstr>
      <vt:lpstr>Regional Forum </vt:lpstr>
      <vt:lpstr>Slide 12</vt:lpstr>
      <vt:lpstr>Slide 13</vt:lpstr>
      <vt:lpstr>Regional Screening - Themes</vt:lpstr>
      <vt:lpstr>Regional Screening – Themes cont.</vt:lpstr>
      <vt:lpstr>Next Steps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MAPC Powerpoint Title</dc:title>
  <dc:creator>JZove</dc:creator>
  <cp:lastModifiedBy>Vera Kolias</cp:lastModifiedBy>
  <cp:revision>1245</cp:revision>
  <dcterms:created xsi:type="dcterms:W3CDTF">2011-02-10T17:11:05Z</dcterms:created>
  <dcterms:modified xsi:type="dcterms:W3CDTF">2012-09-13T15:45:01Z</dcterms:modified>
</cp:coreProperties>
</file>