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handoutMasterIdLst>
    <p:handoutMasterId r:id="rId20"/>
  </p:handoutMasterIdLst>
  <p:sldIdLst>
    <p:sldId id="340" r:id="rId2"/>
    <p:sldId id="442" r:id="rId3"/>
    <p:sldId id="441" r:id="rId4"/>
    <p:sldId id="394" r:id="rId5"/>
    <p:sldId id="443" r:id="rId6"/>
    <p:sldId id="444" r:id="rId7"/>
    <p:sldId id="395" r:id="rId8"/>
    <p:sldId id="437" r:id="rId9"/>
    <p:sldId id="344" r:id="rId10"/>
    <p:sldId id="450" r:id="rId11"/>
    <p:sldId id="396" r:id="rId12"/>
    <p:sldId id="445" r:id="rId13"/>
    <p:sldId id="446" r:id="rId14"/>
    <p:sldId id="451" r:id="rId15"/>
    <p:sldId id="447" r:id="rId16"/>
    <p:sldId id="452" r:id="rId17"/>
    <p:sldId id="427"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94707" autoAdjust="0"/>
  </p:normalViewPr>
  <p:slideViewPr>
    <p:cSldViewPr snapToGrid="0">
      <p:cViewPr varScale="1">
        <p:scale>
          <a:sx n="86" d="100"/>
          <a:sy n="86" d="100"/>
        </p:scale>
        <p:origin x="-15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AE3E23D-6ED3-4B75-9B97-26E9E44B2ABA}" type="datetimeFigureOut">
              <a:rPr lang="en-US" smtClean="0"/>
              <a:pPr/>
              <a:t>9/17/2012</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E55DDFB-7830-4AAF-9FDA-B872FCF06F90}"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A9CD9844-BF6B-43BC-9CD3-2A3BE2452E54}" type="datetimeFigureOut">
              <a:rPr lang="en-US" smtClean="0"/>
              <a:pPr/>
              <a:t>9/17/2012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A3BB9789-CC51-4496-AADA-8A641BC4BD6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pic>
        <p:nvPicPr>
          <p:cNvPr id="8" name="Picture 7" descr="wave green3.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1219200"/>
            <a:ext cx="8077200" cy="1673352"/>
          </a:xfrm>
        </p:spPr>
        <p:txBody>
          <a:bodyPr tIns="0" bIns="0" anchor="t"/>
          <a:lstStyle>
            <a:lvl1pPr algn="l">
              <a:defRPr sz="4700" b="1"/>
            </a:lvl1pPr>
            <a:extLst/>
          </a:lstStyle>
          <a:p>
            <a:r>
              <a:rPr lang="en-US" smtClean="0"/>
              <a:t>Click to edit Master title style</a:t>
            </a:r>
            <a:endParaRPr lang="en-US" dirty="0"/>
          </a:p>
        </p:txBody>
      </p:sp>
      <p:sp>
        <p:nvSpPr>
          <p:cNvPr id="3" name="Subtitle 2"/>
          <p:cNvSpPr>
            <a:spLocks noGrp="1"/>
          </p:cNvSpPr>
          <p:nvPr>
            <p:ph type="subTitle" idx="1"/>
          </p:nvPr>
        </p:nvSpPr>
        <p:spPr>
          <a:xfrm>
            <a:off x="2590800" y="2895600"/>
            <a:ext cx="6172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dirty="0" smtClean="0"/>
              <a:t>Click to edit Master subtitle style</a:t>
            </a:r>
            <a:endParaRPr lang="en-US" dirty="0"/>
          </a:p>
        </p:txBody>
      </p:sp>
      <p:sp>
        <p:nvSpPr>
          <p:cNvPr id="9" name="Date Placeholder 3"/>
          <p:cNvSpPr>
            <a:spLocks noGrp="1"/>
          </p:cNvSpPr>
          <p:nvPr>
            <p:ph type="dt" sz="half" idx="10"/>
          </p:nvPr>
        </p:nvSpPr>
        <p:spPr/>
        <p:txBody>
          <a:bodyPr/>
          <a:lstStyle>
            <a:lvl1pPr algn="ctr">
              <a:defRPr/>
            </a:lvl1pPr>
          </a:lstStyle>
          <a:p>
            <a:fld id="{E19B4D91-3CC7-4F9C-BB22-3A6FF66F63E4}" type="datetimeFigureOut">
              <a:rPr lang="en-US" smtClean="0"/>
              <a:pPr/>
              <a:t>9/17/2012</a:t>
            </a:fld>
            <a:endParaRPr lang="en-US" dirty="0"/>
          </a:p>
        </p:txBody>
      </p:sp>
      <p:sp>
        <p:nvSpPr>
          <p:cNvPr id="10" name="Footer Placeholder 4"/>
          <p:cNvSpPr>
            <a:spLocks noGrp="1"/>
          </p:cNvSpPr>
          <p:nvPr>
            <p:ph type="ftr" sz="quarter" idx="11"/>
          </p:nvPr>
        </p:nvSpPr>
        <p:spPr/>
        <p:txBody>
          <a:bodyPr/>
          <a:lstStyle>
            <a:lvl1pPr>
              <a:defRPr sz="1200" dirty="0"/>
            </a:lvl1pPr>
          </a:lstStyle>
          <a:p>
            <a:endParaRPr lang="en-US" dirty="0"/>
          </a:p>
        </p:txBody>
      </p:sp>
      <p:sp>
        <p:nvSpPr>
          <p:cNvPr id="11" name="Slide Number Placeholder 5"/>
          <p:cNvSpPr>
            <a:spLocks noGrp="1"/>
          </p:cNvSpPr>
          <p:nvPr>
            <p:ph type="sldNum" sz="quarter" idx="12"/>
          </p:nvPr>
        </p:nvSpPr>
        <p:spPr/>
        <p:txBody>
          <a:bodyPr/>
          <a:lstStyle>
            <a:lvl1pPr algn="r">
              <a:defRPr/>
            </a:lvl1pPr>
          </a:lstStyle>
          <a:p>
            <a:fld id="{F996AF47-1BB7-43ED-89A7-23E07A7E99EA}" type="slidenum">
              <a:rPr lang="en-US" smtClean="0"/>
              <a:pPr/>
              <a:t>‹#›</a:t>
            </a:fld>
            <a:endParaRPr lang="en-US" dirty="0"/>
          </a:p>
        </p:txBody>
      </p:sp>
      <p:pic>
        <p:nvPicPr>
          <p:cNvPr id="12" name="Picture 11" descr="circle-transparent-white.gif"/>
          <p:cNvPicPr>
            <a:picLocks noChangeAspect="1"/>
          </p:cNvPicPr>
          <p:nvPr/>
        </p:nvPicPr>
        <p:blipFill>
          <a:blip r:embed="rId4" cstate="print"/>
          <a:stretch>
            <a:fillRect/>
          </a:stretch>
        </p:blipFill>
        <p:spPr>
          <a:xfrm>
            <a:off x="1600200" y="6096000"/>
            <a:ext cx="457200" cy="457200"/>
          </a:xfrm>
          <a:prstGeom prst="rect">
            <a:avLst/>
          </a:prstGeom>
        </p:spPr>
      </p:pic>
      <p:sp>
        <p:nvSpPr>
          <p:cNvPr id="14" name="TextBox 13"/>
          <p:cNvSpPr txBox="1"/>
          <p:nvPr/>
        </p:nvSpPr>
        <p:spPr>
          <a:xfrm>
            <a:off x="2057400" y="6169223"/>
            <a:ext cx="2667000" cy="307777"/>
          </a:xfrm>
          <a:prstGeom prst="rect">
            <a:avLst/>
          </a:prstGeom>
          <a:noFill/>
        </p:spPr>
        <p:txBody>
          <a:bodyPr wrap="square" rtlCol="0">
            <a:spAutoFit/>
          </a:bodyPr>
          <a:lstStyle/>
          <a:p>
            <a:r>
              <a:rPr lang="en-US" sz="1400" i="1" dirty="0" smtClean="0">
                <a:latin typeface="Garamond Book" pitchFamily="18" charset="0"/>
              </a:rPr>
              <a:t>Vanasse Hangen Brustlin, Inc.</a:t>
            </a:r>
            <a:endParaRPr lang="en-US" sz="1400" i="1" dirty="0">
              <a:latin typeface="Garamond Book" pitchFamily="18" charset="0"/>
            </a:endParaRPr>
          </a:p>
        </p:txBody>
      </p:sp>
    </p:spTree>
  </p:cSld>
  <p:clrMapOvr>
    <a:overrideClrMapping bg1="dk1" tx1="lt1" bg2="dk2" tx2="lt2" accent1="accent1" accent2="accent2" accent3="accent3" accent4="accent4" accent5="accent5" accent6="accent6" hlink="hlink" folHlink="folHlink"/>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19B4D91-3CC7-4F9C-BB22-3A6FF66F63E4}" type="datetimeFigureOut">
              <a:rPr lang="en-US" smtClean="0"/>
              <a:pPr/>
              <a:t>9/17/2012</a:t>
            </a:fld>
            <a:endParaRPr lang="en-US" dirty="0"/>
          </a:p>
        </p:txBody>
      </p:sp>
      <p:sp>
        <p:nvSpPr>
          <p:cNvPr id="5" name="Footer Placeholder 4"/>
          <p:cNvSpPr>
            <a:spLocks noGrp="1"/>
          </p:cNvSpPr>
          <p:nvPr>
            <p:ph type="ftr" sz="quarter" idx="11"/>
          </p:nvPr>
        </p:nvSpPr>
        <p:spPr/>
        <p:txBody>
          <a:bodyPr/>
          <a:lstStyle>
            <a:lvl1pPr algn="l">
              <a:defRPr sz="1200">
                <a:solidFill>
                  <a:schemeClr val="tx1">
                    <a:tint val="9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lgn="r">
              <a:defRPr/>
            </a:lvl1pPr>
          </a:lstStyle>
          <a:p>
            <a:fld id="{F996AF47-1BB7-43ED-89A7-23E07A7E99E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fld id="{E19B4D91-3CC7-4F9C-BB22-3A6FF66F63E4}" type="datetimeFigureOut">
              <a:rPr lang="en-US" smtClean="0"/>
              <a:pPr/>
              <a:t>9/17/2012</a:t>
            </a:fld>
            <a:endParaRPr lang="en-US" dirty="0"/>
          </a:p>
        </p:txBody>
      </p:sp>
      <p:sp>
        <p:nvSpPr>
          <p:cNvPr id="7" name="Footer Placeholder 4"/>
          <p:cNvSpPr>
            <a:spLocks noGrp="1"/>
          </p:cNvSpPr>
          <p:nvPr>
            <p:ph type="ftr" sz="quarter" idx="11"/>
          </p:nvPr>
        </p:nvSpPr>
        <p:spPr>
          <a:xfrm>
            <a:off x="2640013" y="6376988"/>
            <a:ext cx="3836987" cy="365125"/>
          </a:xfrm>
        </p:spPr>
        <p:txBody>
          <a:bodyPr/>
          <a:lstStyle>
            <a:lvl1pPr algn="l">
              <a:defRPr sz="1200">
                <a:solidFill>
                  <a:schemeClr val="tx1">
                    <a:tint val="95000"/>
                  </a:schemeClr>
                </a:solidFill>
              </a:defRPr>
            </a:lvl1pPr>
          </a:lstStyle>
          <a:p>
            <a:endParaRPr lang="en-US" dirty="0"/>
          </a:p>
        </p:txBody>
      </p:sp>
      <p:sp>
        <p:nvSpPr>
          <p:cNvPr id="8" name="Slide Number Placeholder 5"/>
          <p:cNvSpPr>
            <a:spLocks noGrp="1"/>
          </p:cNvSpPr>
          <p:nvPr>
            <p:ph type="sldNum" sz="quarter" idx="12"/>
          </p:nvPr>
        </p:nvSpPr>
        <p:spPr/>
        <p:txBody>
          <a:bodyPr/>
          <a:lstStyle>
            <a:lvl1pPr algn="r">
              <a:defRPr/>
            </a:lvl1pPr>
          </a:lstStyle>
          <a:p>
            <a:fld id="{F996AF47-1BB7-43ED-89A7-23E07A7E99EA}"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419225" y="381000"/>
            <a:ext cx="7407275" cy="908050"/>
          </a:xfrm>
        </p:spPr>
        <p:txBody>
          <a:bodyPr/>
          <a:lstStyle/>
          <a:p>
            <a:r>
              <a:rPr lang="en-US" smtClean="0"/>
              <a:t>Click to edit Master title style</a:t>
            </a:r>
            <a:endParaRPr lang="en-US" dirty="0"/>
          </a:p>
        </p:txBody>
      </p:sp>
      <p:sp>
        <p:nvSpPr>
          <p:cNvPr id="3" name="Text Placeholder 2"/>
          <p:cNvSpPr>
            <a:spLocks noGrp="1"/>
          </p:cNvSpPr>
          <p:nvPr>
            <p:ph type="body" sz="half" idx="1"/>
          </p:nvPr>
        </p:nvSpPr>
        <p:spPr>
          <a:xfrm>
            <a:off x="1371600" y="1524000"/>
            <a:ext cx="3651250" cy="4873625"/>
          </a:xfrm>
        </p:spPr>
        <p:txBody>
          <a:bodyPr/>
          <a:lstStyle>
            <a:lvl4pPr>
              <a:defRPr>
                <a:solidFill>
                  <a:schemeClr val="accent1">
                    <a:lumMod val="75000"/>
                  </a:schemeClr>
                </a:solidFill>
              </a:defRPr>
            </a:lvl4pPr>
            <a:lvl5pPr>
              <a:defRPr>
                <a:solidFill>
                  <a:schemeClr val="accent2">
                    <a:lumMod val="40000"/>
                    <a:lumOff val="6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Media Placeholder 3"/>
          <p:cNvSpPr>
            <a:spLocks noGrp="1"/>
          </p:cNvSpPr>
          <p:nvPr>
            <p:ph type="media" sz="half" idx="2"/>
          </p:nvPr>
        </p:nvSpPr>
        <p:spPr>
          <a:xfrm>
            <a:off x="5175250" y="1524000"/>
            <a:ext cx="3651250" cy="4873625"/>
          </a:xfrm>
        </p:spPr>
        <p:txBody>
          <a:bodyPr rtlCol="0">
            <a:normAutofit/>
          </a:bodyPr>
          <a:lstStyle/>
          <a:p>
            <a:pPr lvl="0"/>
            <a:r>
              <a:rPr lang="en-US" noProof="0" dirty="0" smtClean="0"/>
              <a:t>Click icon to add media</a:t>
            </a:r>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82752"/>
          </a:xfrm>
        </p:spPr>
        <p:txBody>
          <a:bodyPr/>
          <a:lstStyle>
            <a:lvl1pPr>
              <a:defRPr>
                <a:solidFill>
                  <a:schemeClr val="bg2"/>
                </a:solidFill>
              </a:defRPr>
            </a:lvl1pPr>
            <a:extLst/>
          </a:lstStyle>
          <a:p>
            <a:r>
              <a:rPr lang="en-US" smtClean="0"/>
              <a:t>Click to edit Master title style</a:t>
            </a:r>
            <a:endParaRPr lang="en-US" dirty="0"/>
          </a:p>
        </p:txBody>
      </p:sp>
      <p:sp>
        <p:nvSpPr>
          <p:cNvPr id="3" name="Content Placeholder 2"/>
          <p:cNvSpPr>
            <a:spLocks noGrp="1"/>
          </p:cNvSpPr>
          <p:nvPr>
            <p:ph idx="1"/>
          </p:nvPr>
        </p:nvSpPr>
        <p:spPr>
          <a:xfrm>
            <a:off x="457200" y="1676399"/>
            <a:ext cx="8229600" cy="4724401"/>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E19B4D91-3CC7-4F9C-BB22-3A6FF66F63E4}" type="datetimeFigureOut">
              <a:rPr lang="en-US" smtClean="0"/>
              <a:pPr/>
              <a:t>9/17/2012</a:t>
            </a:fld>
            <a:endParaRPr lang="en-US" dirty="0"/>
          </a:p>
        </p:txBody>
      </p:sp>
      <p:sp>
        <p:nvSpPr>
          <p:cNvPr id="5" name="Footer Placeholder 4"/>
          <p:cNvSpPr>
            <a:spLocks noGrp="1"/>
          </p:cNvSpPr>
          <p:nvPr>
            <p:ph type="ftr" sz="quarter" idx="11"/>
          </p:nvPr>
        </p:nvSpPr>
        <p:spPr/>
        <p:txBody>
          <a:bodyPr/>
          <a:lstStyle>
            <a:lvl1pPr algn="l">
              <a:defRPr sz="1200">
                <a:solidFill>
                  <a:schemeClr val="tx1">
                    <a:tint val="9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lgn="r">
              <a:defRPr/>
            </a:lvl1pPr>
          </a:lstStyle>
          <a:p>
            <a:fld id="{F996AF47-1BB7-43ED-89A7-23E07A7E99EA}" type="slidenum">
              <a:rPr lang="en-US" smtClean="0"/>
              <a:pPr/>
              <a:t>‹#›</a:t>
            </a:fld>
            <a:endParaRPr lang="en-US" dirty="0"/>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chemeClr val="bg2">
              <a:lumMod val="50000"/>
            </a:schemeClr>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E19B4D91-3CC7-4F9C-BB22-3A6FF66F63E4}" type="datetimeFigureOut">
              <a:rPr lang="en-US" smtClean="0"/>
              <a:pPr/>
              <a:t>9/17/2012</a:t>
            </a:fld>
            <a:endParaRPr lang="en-US" dirty="0"/>
          </a:p>
        </p:txBody>
      </p:sp>
      <p:sp>
        <p:nvSpPr>
          <p:cNvPr id="7" name="Footer Placeholder 4"/>
          <p:cNvSpPr>
            <a:spLocks noGrp="1"/>
          </p:cNvSpPr>
          <p:nvPr>
            <p:ph type="ftr" sz="quarter" idx="11"/>
          </p:nvPr>
        </p:nvSpPr>
        <p:spPr/>
        <p:txBody>
          <a:bodyPr/>
          <a:lstStyle>
            <a:lvl1pPr algn="l">
              <a:defRPr sz="1200">
                <a:solidFill>
                  <a:schemeClr val="tx1">
                    <a:tint val="95000"/>
                  </a:schemeClr>
                </a:solidFill>
              </a:defRPr>
            </a:lvl1pPr>
          </a:lstStyle>
          <a:p>
            <a:endParaRPr lang="en-US" dirty="0"/>
          </a:p>
        </p:txBody>
      </p:sp>
      <p:sp>
        <p:nvSpPr>
          <p:cNvPr id="8" name="Slide Number Placeholder 5"/>
          <p:cNvSpPr>
            <a:spLocks noGrp="1"/>
          </p:cNvSpPr>
          <p:nvPr>
            <p:ph type="sldNum" sz="quarter" idx="12"/>
          </p:nvPr>
        </p:nvSpPr>
        <p:spPr/>
        <p:txBody>
          <a:bodyPr/>
          <a:lstStyle>
            <a:lvl1pPr>
              <a:defRPr/>
            </a:lvl1pPr>
          </a:lstStyle>
          <a:p>
            <a:fld id="{F996AF47-1BB7-43ED-89A7-23E07A7E99EA}" type="slidenum">
              <a:rPr lang="en-US" smtClean="0"/>
              <a:pPr/>
              <a:t>‹#›</a:t>
            </a:fld>
            <a:endParaRPr lang="en-US" dirty="0"/>
          </a:p>
        </p:txBody>
      </p:sp>
      <p:pic>
        <p:nvPicPr>
          <p:cNvPr id="9" name="Picture 11" descr="circle-transparent-white.gif"/>
          <p:cNvPicPr>
            <a:picLocks noChangeAspect="1"/>
          </p:cNvPicPr>
          <p:nvPr/>
        </p:nvPicPr>
        <p:blipFill>
          <a:blip r:embed="rId3" cstate="print"/>
          <a:srcRect/>
          <a:stretch>
            <a:fillRect/>
          </a:stretch>
        </p:blipFill>
        <p:spPr bwMode="auto">
          <a:xfrm>
            <a:off x="7172325" y="5994400"/>
            <a:ext cx="457200" cy="457200"/>
          </a:xfrm>
          <a:prstGeom prst="rect">
            <a:avLst/>
          </a:prstGeom>
          <a:noFill/>
          <a:ln w="9525">
            <a:noFill/>
            <a:miter lim="800000"/>
            <a:headEnd/>
            <a:tailEnd/>
          </a:ln>
        </p:spPr>
      </p:pic>
      <p:pic>
        <p:nvPicPr>
          <p:cNvPr id="10" name="Picture 12" descr="Untitled-1.png"/>
          <p:cNvPicPr>
            <a:picLocks noChangeAspect="1"/>
          </p:cNvPicPr>
          <p:nvPr/>
        </p:nvPicPr>
        <p:blipFill>
          <a:blip r:embed="rId4" cstate="print"/>
          <a:srcRect/>
          <a:stretch>
            <a:fillRect/>
          </a:stretch>
        </p:blipFill>
        <p:spPr bwMode="auto">
          <a:xfrm>
            <a:off x="4505325" y="5954713"/>
            <a:ext cx="500063" cy="501650"/>
          </a:xfrm>
          <a:prstGeom prst="rect">
            <a:avLst/>
          </a:prstGeom>
          <a:noFill/>
          <a:ln w="9525">
            <a:noFill/>
            <a:miter lim="800000"/>
            <a:headEnd/>
            <a:tailEnd/>
          </a:ln>
        </p:spPr>
      </p:pic>
      <p:pic>
        <p:nvPicPr>
          <p:cNvPr id="11" name="Picture 13" descr="new cti-T2 .jpg"/>
          <p:cNvPicPr>
            <a:picLocks noChangeAspect="1"/>
          </p:cNvPicPr>
          <p:nvPr/>
        </p:nvPicPr>
        <p:blipFill>
          <a:blip r:embed="rId5" cstate="print"/>
          <a:srcRect/>
          <a:stretch>
            <a:fillRect/>
          </a:stretch>
        </p:blipFill>
        <p:spPr bwMode="auto">
          <a:xfrm>
            <a:off x="5211763" y="5994400"/>
            <a:ext cx="1006475" cy="457200"/>
          </a:xfrm>
          <a:prstGeom prst="rect">
            <a:avLst/>
          </a:prstGeom>
          <a:noFill/>
          <a:ln w="9525">
            <a:noFill/>
            <a:miter lim="800000"/>
            <a:headEnd/>
            <a:tailEnd/>
          </a:ln>
        </p:spPr>
      </p:pic>
      <p:pic>
        <p:nvPicPr>
          <p:cNvPr id="12" name="Picture 14" descr="FHI-copy.bmp"/>
          <p:cNvPicPr>
            <a:picLocks noChangeAspect="1"/>
          </p:cNvPicPr>
          <p:nvPr/>
        </p:nvPicPr>
        <p:blipFill>
          <a:blip r:embed="rId6" cstate="print"/>
          <a:srcRect/>
          <a:stretch>
            <a:fillRect/>
          </a:stretch>
        </p:blipFill>
        <p:spPr bwMode="auto">
          <a:xfrm>
            <a:off x="6451600" y="5994400"/>
            <a:ext cx="508000" cy="457200"/>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19B4D91-3CC7-4F9C-BB22-3A6FF66F63E4}" type="datetimeFigureOut">
              <a:rPr lang="en-US" smtClean="0"/>
              <a:pPr/>
              <a:t>9/17/2012</a:t>
            </a:fld>
            <a:endParaRPr lang="en-US" dirty="0"/>
          </a:p>
        </p:txBody>
      </p:sp>
      <p:sp>
        <p:nvSpPr>
          <p:cNvPr id="6" name="Footer Placeholder 5"/>
          <p:cNvSpPr>
            <a:spLocks noGrp="1"/>
          </p:cNvSpPr>
          <p:nvPr>
            <p:ph type="ftr" sz="quarter" idx="11"/>
          </p:nvPr>
        </p:nvSpPr>
        <p:spPr/>
        <p:txBody>
          <a:bodyPr/>
          <a:lstStyle>
            <a:lvl1pPr algn="l">
              <a:defRPr sz="1200">
                <a:solidFill>
                  <a:schemeClr val="tx1">
                    <a:tint val="9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F996AF47-1BB7-43ED-89A7-23E07A7E99EA}" type="slidenum">
              <a:rPr lang="en-US" smtClean="0"/>
              <a:pPr/>
              <a:t>‹#›</a:t>
            </a:fld>
            <a:endParaRPr lang="en-US" dirty="0"/>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19B4D91-3CC7-4F9C-BB22-3A6FF66F63E4}" type="datetimeFigureOut">
              <a:rPr lang="en-US" smtClean="0"/>
              <a:pPr/>
              <a:t>9/17/2012</a:t>
            </a:fld>
            <a:endParaRPr lang="en-US" dirty="0"/>
          </a:p>
        </p:txBody>
      </p:sp>
      <p:sp>
        <p:nvSpPr>
          <p:cNvPr id="8" name="Footer Placeholder 7"/>
          <p:cNvSpPr>
            <a:spLocks noGrp="1"/>
          </p:cNvSpPr>
          <p:nvPr>
            <p:ph type="ftr" sz="quarter" idx="11"/>
          </p:nvPr>
        </p:nvSpPr>
        <p:spPr/>
        <p:txBody>
          <a:bodyPr/>
          <a:lstStyle>
            <a:lvl1pPr algn="l">
              <a:defRPr sz="1200">
                <a:solidFill>
                  <a:schemeClr val="tx1">
                    <a:tint val="95000"/>
                  </a:schemeClr>
                </a:solidFill>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F996AF47-1BB7-43ED-89A7-23E07A7E99EA}" type="slidenum">
              <a:rPr lang="en-US" smtClean="0"/>
              <a:pPr/>
              <a:t>‹#›</a:t>
            </a:fld>
            <a:endParaRPr lang="en-US" dirty="0"/>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19B4D91-3CC7-4F9C-BB22-3A6FF66F63E4}" type="datetimeFigureOut">
              <a:rPr lang="en-US" smtClean="0"/>
              <a:pPr/>
              <a:t>9/17/2012</a:t>
            </a:fld>
            <a:endParaRPr lang="en-US" dirty="0"/>
          </a:p>
        </p:txBody>
      </p:sp>
      <p:sp>
        <p:nvSpPr>
          <p:cNvPr id="4" name="Footer Placeholder 3"/>
          <p:cNvSpPr>
            <a:spLocks noGrp="1"/>
          </p:cNvSpPr>
          <p:nvPr>
            <p:ph type="ftr" sz="quarter" idx="11"/>
          </p:nvPr>
        </p:nvSpPr>
        <p:spPr/>
        <p:txBody>
          <a:bodyPr/>
          <a:lstStyle>
            <a:lvl1pPr algn="l">
              <a:defRPr sz="1200">
                <a:solidFill>
                  <a:schemeClr val="tx1">
                    <a:tint val="9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lgn="r">
              <a:defRPr/>
            </a:lvl1pPr>
          </a:lstStyle>
          <a:p>
            <a:fld id="{F996AF47-1BB7-43ED-89A7-23E07A7E99EA}" type="slidenum">
              <a:rPr lang="en-US" smtClean="0"/>
              <a:pPr/>
              <a:t>‹#›</a:t>
            </a:fld>
            <a:endParaRPr lang="en-US" dirty="0"/>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19B4D91-3CC7-4F9C-BB22-3A6FF66F63E4}" type="datetimeFigureOut">
              <a:rPr lang="en-US" smtClean="0"/>
              <a:pPr/>
              <a:t>9/17/2012</a:t>
            </a:fld>
            <a:endParaRPr lang="en-US" dirty="0"/>
          </a:p>
        </p:txBody>
      </p:sp>
      <p:sp>
        <p:nvSpPr>
          <p:cNvPr id="3" name="Footer Placeholder 2"/>
          <p:cNvSpPr>
            <a:spLocks noGrp="1"/>
          </p:cNvSpPr>
          <p:nvPr>
            <p:ph type="ftr" sz="quarter" idx="11"/>
          </p:nvPr>
        </p:nvSpPr>
        <p:spPr/>
        <p:txBody>
          <a:bodyPr/>
          <a:lstStyle>
            <a:lvl1pPr algn="l">
              <a:defRPr sz="1200">
                <a:solidFill>
                  <a:schemeClr val="tx1">
                    <a:tint val="95000"/>
                  </a:schemeClr>
                </a:solidFill>
              </a:defRPr>
            </a:lvl1pPr>
          </a:lstStyle>
          <a:p>
            <a:endParaRPr lang="en-US" dirty="0"/>
          </a:p>
        </p:txBody>
      </p:sp>
      <p:sp>
        <p:nvSpPr>
          <p:cNvPr id="4" name="Slide Number Placeholder 3"/>
          <p:cNvSpPr>
            <a:spLocks noGrp="1"/>
          </p:cNvSpPr>
          <p:nvPr>
            <p:ph type="sldNum" sz="quarter" idx="12"/>
          </p:nvPr>
        </p:nvSpPr>
        <p:spPr/>
        <p:txBody>
          <a:bodyPr/>
          <a:lstStyle>
            <a:lvl1pPr algn="r">
              <a:defRPr/>
            </a:lvl1pPr>
          </a:lstStyle>
          <a:p>
            <a:fld id="{F996AF47-1BB7-43ED-89A7-23E07A7E99EA}" type="slidenum">
              <a:rPr lang="en-US" smtClean="0"/>
              <a:pPr/>
              <a:t>‹#›</a:t>
            </a:fld>
            <a:endParaRPr lang="en-US" dirty="0"/>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fld id="{E19B4D91-3CC7-4F9C-BB22-3A6FF66F63E4}" type="datetimeFigureOut">
              <a:rPr lang="en-US" smtClean="0"/>
              <a:pPr/>
              <a:t>9/17/2012</a:t>
            </a:fld>
            <a:endParaRPr lang="en-US" dirty="0"/>
          </a:p>
        </p:txBody>
      </p:sp>
      <p:sp>
        <p:nvSpPr>
          <p:cNvPr id="8" name="Footer Placeholder 5"/>
          <p:cNvSpPr>
            <a:spLocks noGrp="1"/>
          </p:cNvSpPr>
          <p:nvPr>
            <p:ph type="ftr" sz="quarter" idx="11"/>
          </p:nvPr>
        </p:nvSpPr>
        <p:spPr/>
        <p:txBody>
          <a:bodyPr/>
          <a:lstStyle>
            <a:lvl1pPr algn="l">
              <a:defRPr sz="1200">
                <a:solidFill>
                  <a:schemeClr val="tx1">
                    <a:tint val="95000"/>
                  </a:schemeClr>
                </a:solidFill>
              </a:defRPr>
            </a:lvl1pPr>
          </a:lstStyle>
          <a:p>
            <a:endParaRPr lang="en-US" dirty="0"/>
          </a:p>
        </p:txBody>
      </p:sp>
      <p:sp>
        <p:nvSpPr>
          <p:cNvPr id="9" name="Slide Number Placeholder 6"/>
          <p:cNvSpPr>
            <a:spLocks noGrp="1"/>
          </p:cNvSpPr>
          <p:nvPr>
            <p:ph type="sldNum" sz="quarter" idx="12"/>
          </p:nvPr>
        </p:nvSpPr>
        <p:spPr/>
        <p:txBody>
          <a:bodyPr/>
          <a:lstStyle>
            <a:lvl1pPr algn="r">
              <a:defRPr/>
            </a:lvl1pPr>
          </a:lstStyle>
          <a:p>
            <a:fld id="{F996AF47-1BB7-43ED-89A7-23E07A7E99EA}" type="slidenum">
              <a:rPr lang="en-US" smtClean="0"/>
              <a:pPr/>
              <a:t>‹#›</a:t>
            </a:fld>
            <a:endParaRPr lang="en-US" dirty="0"/>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fld id="{E19B4D91-3CC7-4F9C-BB22-3A6FF66F63E4}" type="datetimeFigureOut">
              <a:rPr lang="en-US" smtClean="0"/>
              <a:pPr/>
              <a:t>9/17/2012</a:t>
            </a:fld>
            <a:endParaRPr lang="en-US" dirty="0"/>
          </a:p>
        </p:txBody>
      </p:sp>
      <p:sp>
        <p:nvSpPr>
          <p:cNvPr id="8" name="Footer Placeholder 5"/>
          <p:cNvSpPr>
            <a:spLocks noGrp="1"/>
          </p:cNvSpPr>
          <p:nvPr>
            <p:ph type="ftr" sz="quarter" idx="11"/>
          </p:nvPr>
        </p:nvSpPr>
        <p:spPr>
          <a:xfrm>
            <a:off x="3035300" y="1169988"/>
            <a:ext cx="5194300" cy="201612"/>
          </a:xfrm>
        </p:spPr>
        <p:txBody>
          <a:bodyPr/>
          <a:lstStyle>
            <a:lvl1pPr algn="l">
              <a:defRPr sz="1200">
                <a:solidFill>
                  <a:schemeClr val="bg1">
                    <a:shade val="50000"/>
                  </a:schemeClr>
                </a:solidFill>
              </a:defRPr>
            </a:lvl1pPr>
          </a:lstStyle>
          <a:p>
            <a:endParaRPr lang="en-US" dirty="0"/>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fld id="{F996AF47-1BB7-43ED-89A7-23E07A7E99EA}"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descr="wave teal&amp;tan.jp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52400"/>
            <a:ext cx="8229600" cy="6858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dirty="0" smtClean="0"/>
              <a:t>Click to edit Master title style</a:t>
            </a:r>
            <a:endParaRPr lang="en-US" dirty="0"/>
          </a:p>
        </p:txBody>
      </p:sp>
      <p:sp>
        <p:nvSpPr>
          <p:cNvPr id="1029" name="Text Placeholder 2"/>
          <p:cNvSpPr>
            <a:spLocks noGrp="1"/>
          </p:cNvSpPr>
          <p:nvPr>
            <p:ph type="body" idx="1"/>
          </p:nvPr>
        </p:nvSpPr>
        <p:spPr bwMode="auto">
          <a:xfrm>
            <a:off x="457200" y="1676399"/>
            <a:ext cx="8229600" cy="4724401"/>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19B4D91-3CC7-4F9C-BB22-3A6FF66F63E4}" type="datetimeFigureOut">
              <a:rPr lang="en-US" smtClean="0"/>
              <a:pPr/>
              <a:t>9/17/2012</a:t>
            </a:fld>
            <a:endParaRPr lang="en-US" dirty="0"/>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r" eaLnBrk="1" latinLnBrk="0" hangingPunct="1">
              <a:defRPr kumimoji="0" sz="1400">
                <a:solidFill>
                  <a:schemeClr val="tx2"/>
                </a:solidFill>
              </a:defRPr>
            </a:lvl1pPr>
            <a:extLst/>
          </a:lstStyle>
          <a:p>
            <a:endParaRPr lang="en-US" dirty="0"/>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ctr" eaLnBrk="1" latinLnBrk="0" hangingPunct="1">
              <a:defRPr kumimoji="0" sz="1200">
                <a:solidFill>
                  <a:schemeClr val="tx1">
                    <a:tint val="95000"/>
                  </a:schemeClr>
                </a:solidFill>
              </a:defRPr>
            </a:lvl1pPr>
            <a:extLst/>
          </a:lstStyle>
          <a:p>
            <a:fld id="{F996AF47-1BB7-43ED-89A7-23E07A7E99E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wipe/>
  </p:transition>
  <p:timing>
    <p:tnLst>
      <p:par>
        <p:cTn id="1" dur="indefinite" restart="never" nodeType="tmRoot"/>
      </p:par>
    </p:tnLst>
  </p:timing>
  <p:txStyles>
    <p:titleStyle>
      <a:lvl1pPr algn="l" rtl="0" eaLnBrk="1" fontAlgn="base" hangingPunct="1">
        <a:spcBef>
          <a:spcPct val="0"/>
        </a:spcBef>
        <a:spcAft>
          <a:spcPct val="0"/>
        </a:spcAft>
        <a:defRPr sz="2800" b="1" kern="1200">
          <a:solidFill>
            <a:schemeClr val="bg2"/>
          </a:solidFill>
          <a:latin typeface="Trebuchet MS" pitchFamily="34" charset="0"/>
          <a:ea typeface="+mj-ea"/>
          <a:cs typeface="+mj-cs"/>
        </a:defRPr>
      </a:lvl1pPr>
      <a:lvl2pPr algn="l" rtl="0" eaLnBrk="1" fontAlgn="base" hangingPunct="1">
        <a:spcBef>
          <a:spcPct val="0"/>
        </a:spcBef>
        <a:spcAft>
          <a:spcPct val="0"/>
        </a:spcAft>
        <a:defRPr sz="4500" b="1">
          <a:solidFill>
            <a:srgbClr val="84B7E2"/>
          </a:solidFill>
          <a:latin typeface="Corbel" pitchFamily="34" charset="0"/>
        </a:defRPr>
      </a:lvl2pPr>
      <a:lvl3pPr algn="l" rtl="0" eaLnBrk="1" fontAlgn="base" hangingPunct="1">
        <a:spcBef>
          <a:spcPct val="0"/>
        </a:spcBef>
        <a:spcAft>
          <a:spcPct val="0"/>
        </a:spcAft>
        <a:defRPr sz="4500" b="1">
          <a:solidFill>
            <a:srgbClr val="84B7E2"/>
          </a:solidFill>
          <a:latin typeface="Corbel" pitchFamily="34" charset="0"/>
        </a:defRPr>
      </a:lvl3pPr>
      <a:lvl4pPr algn="l" rtl="0" eaLnBrk="1" fontAlgn="base" hangingPunct="1">
        <a:spcBef>
          <a:spcPct val="0"/>
        </a:spcBef>
        <a:spcAft>
          <a:spcPct val="0"/>
        </a:spcAft>
        <a:defRPr sz="4500" b="1">
          <a:solidFill>
            <a:srgbClr val="84B7E2"/>
          </a:solidFill>
          <a:latin typeface="Corbel" pitchFamily="34" charset="0"/>
        </a:defRPr>
      </a:lvl4pPr>
      <a:lvl5pPr algn="l" rtl="0" eaLnBrk="1" fontAlgn="base" hangingPunct="1">
        <a:spcBef>
          <a:spcPct val="0"/>
        </a:spcBef>
        <a:spcAft>
          <a:spcPct val="0"/>
        </a:spcAft>
        <a:defRPr sz="4500" b="1">
          <a:solidFill>
            <a:srgbClr val="84B7E2"/>
          </a:solidFill>
          <a:latin typeface="Corbel" pitchFamily="34" charset="0"/>
        </a:defRPr>
      </a:lvl5pPr>
      <a:lvl6pPr marL="457200" algn="l" rtl="0" eaLnBrk="1" fontAlgn="base" hangingPunct="1">
        <a:spcBef>
          <a:spcPct val="0"/>
        </a:spcBef>
        <a:spcAft>
          <a:spcPct val="0"/>
        </a:spcAft>
        <a:defRPr sz="4500" b="1">
          <a:solidFill>
            <a:srgbClr val="84B7E2"/>
          </a:solidFill>
          <a:latin typeface="Corbel" pitchFamily="34" charset="0"/>
        </a:defRPr>
      </a:lvl6pPr>
      <a:lvl7pPr marL="914400" algn="l" rtl="0" eaLnBrk="1" fontAlgn="base" hangingPunct="1">
        <a:spcBef>
          <a:spcPct val="0"/>
        </a:spcBef>
        <a:spcAft>
          <a:spcPct val="0"/>
        </a:spcAft>
        <a:defRPr sz="4500" b="1">
          <a:solidFill>
            <a:srgbClr val="84B7E2"/>
          </a:solidFill>
          <a:latin typeface="Corbel" pitchFamily="34" charset="0"/>
        </a:defRPr>
      </a:lvl7pPr>
      <a:lvl8pPr marL="1371600" algn="l" rtl="0" eaLnBrk="1" fontAlgn="base" hangingPunct="1">
        <a:spcBef>
          <a:spcPct val="0"/>
        </a:spcBef>
        <a:spcAft>
          <a:spcPct val="0"/>
        </a:spcAft>
        <a:defRPr sz="4500" b="1">
          <a:solidFill>
            <a:srgbClr val="84B7E2"/>
          </a:solidFill>
          <a:latin typeface="Corbel" pitchFamily="34" charset="0"/>
        </a:defRPr>
      </a:lvl8pPr>
      <a:lvl9pPr marL="1828800" algn="l" rtl="0" eaLnBrk="1" fontAlgn="base" hangingPunct="1">
        <a:spcBef>
          <a:spcPct val="0"/>
        </a:spcBef>
        <a:spcAft>
          <a:spcPct val="0"/>
        </a:spcAft>
        <a:defRPr sz="4500" b="1">
          <a:solidFill>
            <a:srgbClr val="84B7E2"/>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bg2"/>
          </a:solidFill>
          <a:latin typeface="+mj-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bg2"/>
          </a:solidFill>
          <a:latin typeface="+mj-lt"/>
          <a:ea typeface="+mn-ea"/>
          <a:cs typeface="+mn-cs"/>
        </a:defRPr>
      </a:lvl2pPr>
      <a:lvl3pPr marL="995363" indent="-228600" algn="l" rtl="0" eaLnBrk="1" fontAlgn="base" hangingPunct="1">
        <a:spcBef>
          <a:spcPct val="20000"/>
        </a:spcBef>
        <a:spcAft>
          <a:spcPct val="0"/>
        </a:spcAft>
        <a:buClr>
          <a:srgbClr val="A5AB81"/>
        </a:buClr>
        <a:buFont typeface="Arial" charset="0"/>
        <a:buChar char="▪"/>
        <a:defRPr sz="2400" kern="1200">
          <a:solidFill>
            <a:schemeClr val="bg2"/>
          </a:solidFill>
          <a:latin typeface="+mj-lt"/>
          <a:ea typeface="+mn-ea"/>
          <a:cs typeface="+mn-cs"/>
        </a:defRPr>
      </a:lvl3pPr>
      <a:lvl4pPr marL="1216025" indent="-182563" algn="l" rtl="0" eaLnBrk="1" fontAlgn="base" hangingPunct="1">
        <a:spcBef>
          <a:spcPct val="20000"/>
        </a:spcBef>
        <a:spcAft>
          <a:spcPct val="0"/>
        </a:spcAft>
        <a:buClr>
          <a:srgbClr val="D8B25C"/>
        </a:buClr>
        <a:buFont typeface="Arial" charset="0"/>
        <a:buChar char="▪"/>
        <a:defRPr sz="2000" kern="1200">
          <a:solidFill>
            <a:schemeClr val="bg2"/>
          </a:solidFill>
          <a:latin typeface="+mj-lt"/>
          <a:ea typeface="+mn-ea"/>
          <a:cs typeface="+mn-cs"/>
        </a:defRPr>
      </a:lvl4pPr>
      <a:lvl5pPr marL="1425575" indent="-182563" algn="l" rtl="0" eaLnBrk="1" fontAlgn="base" hangingPunct="1">
        <a:spcBef>
          <a:spcPct val="20000"/>
        </a:spcBef>
        <a:spcAft>
          <a:spcPct val="0"/>
        </a:spcAft>
        <a:buClr>
          <a:srgbClr val="7BA79D"/>
        </a:buClr>
        <a:buFont typeface="Wingdings 3" pitchFamily="18" charset="2"/>
        <a:buChar char=""/>
        <a:defRPr lang="en-US" sz="2000" kern="1200">
          <a:solidFill>
            <a:schemeClr val="bg2"/>
          </a:solidFill>
          <a:latin typeface="+mj-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69488" y="500772"/>
            <a:ext cx="6468445" cy="1869533"/>
          </a:xfrm>
        </p:spPr>
        <p:txBody>
          <a:bodyPr>
            <a:noAutofit/>
          </a:bodyPr>
          <a:lstStyle/>
          <a:p>
            <a:pPr eaLnBrk="1" hangingPunct="1"/>
            <a:r>
              <a:rPr lang="en-US" sz="4000" dirty="0" smtClean="0"/>
              <a:t>Blackstone River Bikeway Providence, RI to</a:t>
            </a:r>
            <a:br>
              <a:rPr lang="en-US" sz="4000" dirty="0" smtClean="0"/>
            </a:br>
            <a:r>
              <a:rPr lang="en-US" sz="4000" dirty="0" smtClean="0"/>
              <a:t>Massachusetts Border</a:t>
            </a: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and Current Design</a:t>
            </a:r>
            <a:endParaRPr lang="en-US" dirty="0"/>
          </a:p>
        </p:txBody>
      </p:sp>
      <p:pic>
        <p:nvPicPr>
          <p:cNvPr id="2053" name="Picture 5"/>
          <p:cNvPicPr>
            <a:picLocks noChangeAspect="1" noChangeArrowheads="1"/>
          </p:cNvPicPr>
          <p:nvPr/>
        </p:nvPicPr>
        <p:blipFill>
          <a:blip r:embed="rId2" cstate="print"/>
          <a:srcRect l="2363" t="12612" r="1846" b="4985"/>
          <a:stretch>
            <a:fillRect/>
          </a:stretch>
        </p:blipFill>
        <p:spPr bwMode="auto">
          <a:xfrm>
            <a:off x="-8622791" y="25121620"/>
            <a:ext cx="36950903" cy="22344883"/>
          </a:xfrm>
          <a:prstGeom prst="rect">
            <a:avLst/>
          </a:prstGeom>
          <a:noFill/>
          <a:ln w="9525">
            <a:noFill/>
            <a:miter lim="800000"/>
            <a:headEnd/>
            <a:tailEnd/>
          </a:ln>
        </p:spPr>
      </p:pic>
      <p:pic>
        <p:nvPicPr>
          <p:cNvPr id="2054" name="Picture 6"/>
          <p:cNvPicPr>
            <a:picLocks noChangeAspect="1" noChangeArrowheads="1"/>
          </p:cNvPicPr>
          <p:nvPr/>
        </p:nvPicPr>
        <p:blipFill>
          <a:blip r:embed="rId3" cstate="print"/>
          <a:srcRect l="2623" t="13244" r="2094" b="5926"/>
          <a:stretch>
            <a:fillRect/>
          </a:stretch>
        </p:blipFill>
        <p:spPr bwMode="auto">
          <a:xfrm>
            <a:off x="612648" y="1856232"/>
            <a:ext cx="7973568" cy="475488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and Current Design</a:t>
            </a:r>
            <a:endParaRPr lang="en-US" dirty="0"/>
          </a:p>
        </p:txBody>
      </p:sp>
      <p:sp>
        <p:nvSpPr>
          <p:cNvPr id="3" name="Content Placeholder 2"/>
          <p:cNvSpPr>
            <a:spLocks noGrp="1"/>
          </p:cNvSpPr>
          <p:nvPr>
            <p:ph idx="1"/>
          </p:nvPr>
        </p:nvSpPr>
        <p:spPr/>
        <p:txBody>
          <a:bodyPr/>
          <a:lstStyle/>
          <a:p>
            <a:r>
              <a:rPr lang="en-US" dirty="0" smtClean="0"/>
              <a:t>Segment 8A – From Rivers Edge Recreational Park to the Truman Drive/Main Street Intersection</a:t>
            </a:r>
          </a:p>
          <a:p>
            <a:r>
              <a:rPr lang="en-US" dirty="0" smtClean="0"/>
              <a:t>30% design complete and being reviewed</a:t>
            </a:r>
          </a:p>
          <a:p>
            <a:r>
              <a:rPr lang="en-US" dirty="0" smtClean="0"/>
              <a:t>Right of Way process starting</a:t>
            </a:r>
          </a:p>
          <a:p>
            <a:pPr>
              <a:buNone/>
            </a:pPr>
            <a:endParaRPr lang="en-US" dirty="0"/>
          </a:p>
        </p:txBody>
      </p:sp>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and Current Design</a:t>
            </a:r>
            <a:endParaRPr lang="en-US" dirty="0"/>
          </a:p>
        </p:txBody>
      </p:sp>
      <p:sp>
        <p:nvSpPr>
          <p:cNvPr id="3" name="Content Placeholder 2"/>
          <p:cNvSpPr>
            <a:spLocks noGrp="1"/>
          </p:cNvSpPr>
          <p:nvPr>
            <p:ph idx="1"/>
          </p:nvPr>
        </p:nvSpPr>
        <p:spPr/>
        <p:txBody>
          <a:bodyPr/>
          <a:lstStyle/>
          <a:p>
            <a:r>
              <a:rPr lang="en-US" dirty="0" smtClean="0"/>
              <a:t>Segment 8B – From Truman to Cold Spring Park</a:t>
            </a:r>
          </a:p>
          <a:p>
            <a:r>
              <a:rPr lang="en-US" dirty="0" smtClean="0"/>
              <a:t>Beginning 30% design, several areas require coordination with the City</a:t>
            </a:r>
          </a:p>
          <a:p>
            <a:pPr>
              <a:buNone/>
            </a:pPr>
            <a:endParaRPr lang="en-US" dirty="0"/>
          </a:p>
        </p:txBody>
      </p:sp>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and Current Design</a:t>
            </a:r>
            <a:endParaRPr lang="en-US" dirty="0"/>
          </a:p>
        </p:txBody>
      </p:sp>
      <p:sp>
        <p:nvSpPr>
          <p:cNvPr id="3" name="Content Placeholder 2"/>
          <p:cNvSpPr>
            <a:spLocks noGrp="1"/>
          </p:cNvSpPr>
          <p:nvPr>
            <p:ph idx="1"/>
          </p:nvPr>
        </p:nvSpPr>
        <p:spPr/>
        <p:txBody>
          <a:bodyPr/>
          <a:lstStyle/>
          <a:p>
            <a:r>
              <a:rPr lang="en-US" dirty="0" smtClean="0"/>
              <a:t>Segment 8C – From Cold Spring Park to the Massachusetts state line</a:t>
            </a:r>
          </a:p>
          <a:p>
            <a:r>
              <a:rPr lang="en-US" dirty="0" smtClean="0"/>
              <a:t>Beginning 30% design</a:t>
            </a:r>
          </a:p>
          <a:p>
            <a:r>
              <a:rPr lang="en-US" dirty="0" smtClean="0"/>
              <a:t>30% submission and ROW process anticipated December 2012</a:t>
            </a:r>
          </a:p>
          <a:p>
            <a:pPr>
              <a:buNone/>
            </a:pPr>
            <a:endParaRPr lang="en-US" dirty="0"/>
          </a:p>
        </p:txBody>
      </p:sp>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and Current Design</a:t>
            </a:r>
            <a:endParaRPr lang="en-US" dirty="0"/>
          </a:p>
        </p:txBody>
      </p:sp>
      <p:pic>
        <p:nvPicPr>
          <p:cNvPr id="3074" name="Picture 2"/>
          <p:cNvPicPr>
            <a:picLocks noChangeAspect="1" noChangeArrowheads="1"/>
          </p:cNvPicPr>
          <p:nvPr/>
        </p:nvPicPr>
        <p:blipFill>
          <a:blip r:embed="rId2" cstate="print"/>
          <a:srcRect t="33421"/>
          <a:stretch>
            <a:fillRect/>
          </a:stretch>
        </p:blipFill>
        <p:spPr bwMode="auto">
          <a:xfrm>
            <a:off x="1030390" y="1810871"/>
            <a:ext cx="7463253" cy="4805082"/>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and Current Design</a:t>
            </a:r>
            <a:endParaRPr lang="en-US" dirty="0"/>
          </a:p>
        </p:txBody>
      </p:sp>
      <p:sp>
        <p:nvSpPr>
          <p:cNvPr id="3" name="Content Placeholder 2"/>
          <p:cNvSpPr>
            <a:spLocks noGrp="1"/>
          </p:cNvSpPr>
          <p:nvPr>
            <p:ph idx="1"/>
          </p:nvPr>
        </p:nvSpPr>
        <p:spPr/>
        <p:txBody>
          <a:bodyPr/>
          <a:lstStyle/>
          <a:p>
            <a:r>
              <a:rPr lang="en-US" dirty="0" smtClean="0"/>
              <a:t>Segment 1A – From I-195/</a:t>
            </a:r>
            <a:r>
              <a:rPr lang="en-US" dirty="0" err="1" smtClean="0"/>
              <a:t>Gano</a:t>
            </a:r>
            <a:r>
              <a:rPr lang="en-US" dirty="0" smtClean="0"/>
              <a:t> Street ramp to Pitman Street</a:t>
            </a:r>
          </a:p>
          <a:p>
            <a:r>
              <a:rPr lang="en-US" dirty="0" smtClean="0"/>
              <a:t>A Scope of Work and design fee has been submitted and is being reviewed</a:t>
            </a:r>
          </a:p>
          <a:p>
            <a:r>
              <a:rPr lang="en-US" dirty="0" smtClean="0"/>
              <a:t>Authorization to proceed anticipated January 2013</a:t>
            </a:r>
          </a:p>
          <a:p>
            <a:pPr>
              <a:buNone/>
            </a:pPr>
            <a:endParaRPr lang="en-US" dirty="0"/>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and Current Design</a:t>
            </a:r>
            <a:endParaRPr lang="en-US" dirty="0"/>
          </a:p>
        </p:txBody>
      </p:sp>
      <p:sp>
        <p:nvSpPr>
          <p:cNvPr id="3" name="Content Placeholder 2"/>
          <p:cNvSpPr>
            <a:spLocks noGrp="1"/>
          </p:cNvSpPr>
          <p:nvPr>
            <p:ph idx="1"/>
          </p:nvPr>
        </p:nvSpPr>
        <p:spPr/>
        <p:txBody>
          <a:bodyPr/>
          <a:lstStyle/>
          <a:p>
            <a:r>
              <a:rPr lang="en-US" dirty="0" smtClean="0"/>
              <a:t>Segment 3A – Pawtucket </a:t>
            </a:r>
          </a:p>
          <a:p>
            <a:pPr lvl="1"/>
            <a:r>
              <a:rPr lang="en-US" smtClean="0"/>
              <a:t>Pawtucket </a:t>
            </a:r>
            <a:r>
              <a:rPr lang="en-US" smtClean="0"/>
              <a:t>Landing </a:t>
            </a:r>
            <a:r>
              <a:rPr lang="en-US" dirty="0" smtClean="0"/>
              <a:t>northerly to Branch Street</a:t>
            </a:r>
          </a:p>
          <a:p>
            <a:r>
              <a:rPr lang="en-US" dirty="0" smtClean="0"/>
              <a:t>Segment 3B – Central Falls </a:t>
            </a:r>
          </a:p>
          <a:p>
            <a:pPr lvl="1"/>
            <a:r>
              <a:rPr lang="en-US" dirty="0" smtClean="0"/>
              <a:t>Branch Street, Pawtucket to Broad Street, Central Falls</a:t>
            </a:r>
          </a:p>
          <a:p>
            <a:pPr lvl="1">
              <a:buNone/>
            </a:pPr>
            <a:endParaRPr lang="en-US" dirty="0" smtClean="0"/>
          </a:p>
          <a:p>
            <a:r>
              <a:rPr lang="en-US" dirty="0" smtClean="0"/>
              <a:t>Conceptual Design and Alternatives Analysis</a:t>
            </a:r>
          </a:p>
          <a:p>
            <a:pPr>
              <a:buNone/>
            </a:pPr>
            <a:endParaRPr lang="en-US" dirty="0"/>
          </a:p>
        </p:txBody>
      </p:sp>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Planning the MA/RI Connection</a:t>
            </a:r>
            <a:endParaRPr lang="en-US" dirty="0"/>
          </a:p>
        </p:txBody>
      </p:sp>
      <p:pic>
        <p:nvPicPr>
          <p:cNvPr id="12" name="Content Placeholder 11" descr="IMG_20110503_104001.jpg"/>
          <p:cNvPicPr>
            <a:picLocks noGrp="1" noChangeAspect="1"/>
          </p:cNvPicPr>
          <p:nvPr>
            <p:ph idx="1"/>
          </p:nvPr>
        </p:nvPicPr>
        <p:blipFill>
          <a:blip r:embed="rId2" cstate="print"/>
          <a:stretch>
            <a:fillRect/>
          </a:stretch>
        </p:blipFill>
        <p:spPr>
          <a:xfrm>
            <a:off x="1409385" y="1676400"/>
            <a:ext cx="6325230" cy="4724400"/>
          </a:xfrm>
        </p:spPr>
      </p:pic>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a:buFont typeface="Wingdings" pitchFamily="2" charset="2"/>
              <a:buChar char="Ø"/>
            </a:pPr>
            <a:r>
              <a:rPr lang="en-US" dirty="0" smtClean="0"/>
              <a:t>Introduction to the Blackstone River Bikeway, Rhode Island</a:t>
            </a:r>
          </a:p>
          <a:p>
            <a:pPr>
              <a:buFont typeface="Wingdings" pitchFamily="2" charset="2"/>
              <a:buChar char="Ø"/>
            </a:pPr>
            <a:r>
              <a:rPr lang="en-US" dirty="0" smtClean="0"/>
              <a:t>Design Team Organization</a:t>
            </a:r>
          </a:p>
          <a:p>
            <a:pPr>
              <a:buFont typeface="Wingdings" pitchFamily="2" charset="2"/>
              <a:buChar char="Ø"/>
            </a:pPr>
            <a:r>
              <a:rPr lang="en-US" dirty="0" smtClean="0"/>
              <a:t>Completed Bikeway Sections</a:t>
            </a:r>
          </a:p>
          <a:p>
            <a:pPr>
              <a:buFont typeface="Wingdings" pitchFamily="2" charset="2"/>
              <a:buChar char="Ø"/>
            </a:pPr>
            <a:r>
              <a:rPr lang="en-US" dirty="0" smtClean="0"/>
              <a:t>Future Design Sections/Schedule</a:t>
            </a:r>
            <a:endParaRPr lang="en-US" dirty="0"/>
          </a:p>
        </p:txBody>
      </p:sp>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Purpose</a:t>
            </a:r>
            <a:endParaRPr lang="en-US" dirty="0"/>
          </a:p>
        </p:txBody>
      </p:sp>
      <p:sp>
        <p:nvSpPr>
          <p:cNvPr id="3" name="Content Placeholder 2"/>
          <p:cNvSpPr>
            <a:spLocks noGrp="1"/>
          </p:cNvSpPr>
          <p:nvPr>
            <p:ph sz="half" idx="1"/>
          </p:nvPr>
        </p:nvSpPr>
        <p:spPr>
          <a:xfrm>
            <a:off x="457199" y="1773936"/>
            <a:ext cx="7915835" cy="4623816"/>
          </a:xfrm>
        </p:spPr>
        <p:txBody>
          <a:bodyPr/>
          <a:lstStyle/>
          <a:p>
            <a:r>
              <a:rPr lang="en-US" dirty="0" smtClean="0"/>
              <a:t>To provide a safe efficient and continuous facility that encourages bicycle riding as an alternate means of transportation along the original transportation route of the Blackstone River and Canal between Providence and Woonsocket.  It shall also connect historic sites, municipal centers, State and local parks, recreational facilities and scenic locations in the Blackstone River Valley</a:t>
            </a:r>
          </a:p>
        </p:txBody>
      </p:sp>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Route within RI</a:t>
            </a:r>
            <a:endParaRPr lang="en-US" dirty="0"/>
          </a:p>
        </p:txBody>
      </p:sp>
      <p:pic>
        <p:nvPicPr>
          <p:cNvPr id="1029" name="Picture 5"/>
          <p:cNvPicPr>
            <a:picLocks noChangeAspect="1" noChangeArrowheads="1"/>
          </p:cNvPicPr>
          <p:nvPr/>
        </p:nvPicPr>
        <p:blipFill>
          <a:blip r:embed="rId2" cstate="print"/>
          <a:srcRect/>
          <a:stretch>
            <a:fillRect/>
          </a:stretch>
        </p:blipFill>
        <p:spPr bwMode="auto">
          <a:xfrm>
            <a:off x="4488516" y="1335133"/>
            <a:ext cx="3765834" cy="5388397"/>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Team</a:t>
            </a:r>
            <a:endParaRPr lang="en-US" dirty="0"/>
          </a:p>
        </p:txBody>
      </p:sp>
      <p:sp>
        <p:nvSpPr>
          <p:cNvPr id="3" name="Content Placeholder 2"/>
          <p:cNvSpPr>
            <a:spLocks noGrp="1"/>
          </p:cNvSpPr>
          <p:nvPr>
            <p:ph idx="1"/>
          </p:nvPr>
        </p:nvSpPr>
        <p:spPr>
          <a:xfrm>
            <a:off x="304801" y="1676399"/>
            <a:ext cx="8498540" cy="4724401"/>
          </a:xfrm>
        </p:spPr>
        <p:txBody>
          <a:bodyPr/>
          <a:lstStyle/>
          <a:p>
            <a:pPr>
              <a:buFont typeface="Wingdings" pitchFamily="2" charset="2"/>
              <a:buChar char="Ø"/>
            </a:pPr>
            <a:r>
              <a:rPr lang="en-US" dirty="0" smtClean="0"/>
              <a:t>RI Department of Environmental Management – Division of Planning and Development (RIDEM – P&amp;D)</a:t>
            </a:r>
          </a:p>
          <a:p>
            <a:pPr>
              <a:buFont typeface="Wingdings" pitchFamily="2" charset="2"/>
              <a:buChar char="Ø"/>
            </a:pPr>
            <a:r>
              <a:rPr lang="en-US" dirty="0" smtClean="0"/>
              <a:t>RI Department of Transportation (RIDOT) Road Design and Bridge Sections</a:t>
            </a:r>
          </a:p>
          <a:p>
            <a:pPr>
              <a:buFont typeface="Wingdings" pitchFamily="2" charset="2"/>
              <a:buChar char="Ø"/>
            </a:pPr>
            <a:r>
              <a:rPr lang="en-US" dirty="0" err="1" smtClean="0"/>
              <a:t>Vanasse</a:t>
            </a:r>
            <a:r>
              <a:rPr lang="en-US" dirty="0" smtClean="0"/>
              <a:t> </a:t>
            </a:r>
            <a:r>
              <a:rPr lang="en-US" dirty="0" err="1" smtClean="0"/>
              <a:t>Hangen</a:t>
            </a:r>
            <a:r>
              <a:rPr lang="en-US" dirty="0" smtClean="0"/>
              <a:t> </a:t>
            </a:r>
            <a:r>
              <a:rPr lang="en-US" dirty="0" err="1" smtClean="0"/>
              <a:t>Brustlin</a:t>
            </a:r>
            <a:r>
              <a:rPr lang="en-US" dirty="0" smtClean="0"/>
              <a:t> (VHB)</a:t>
            </a:r>
          </a:p>
          <a:p>
            <a:pPr>
              <a:buFont typeface="Wingdings" pitchFamily="2" charset="2"/>
              <a:buChar char="Ø"/>
            </a:pPr>
            <a:endParaRPr lang="en-US" dirty="0" smtClean="0"/>
          </a:p>
        </p:txBody>
      </p:sp>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Team Roles</a:t>
            </a:r>
            <a:endParaRPr lang="en-US" dirty="0"/>
          </a:p>
        </p:txBody>
      </p:sp>
      <p:sp>
        <p:nvSpPr>
          <p:cNvPr id="3" name="Content Placeholder 2"/>
          <p:cNvSpPr>
            <a:spLocks noGrp="1"/>
          </p:cNvSpPr>
          <p:nvPr>
            <p:ph idx="1"/>
          </p:nvPr>
        </p:nvSpPr>
        <p:spPr>
          <a:xfrm>
            <a:off x="322730" y="1622610"/>
            <a:ext cx="8498540" cy="4724401"/>
          </a:xfrm>
        </p:spPr>
        <p:txBody>
          <a:bodyPr/>
          <a:lstStyle/>
          <a:p>
            <a:pPr>
              <a:buFont typeface="Wingdings" pitchFamily="2" charset="2"/>
              <a:buChar char="Ø"/>
            </a:pPr>
            <a:r>
              <a:rPr lang="en-US" dirty="0" smtClean="0"/>
              <a:t>RIDEM – Overall design project management.  Maintenance of the completed bikeway through the Division of Parks and Recreation </a:t>
            </a:r>
          </a:p>
          <a:p>
            <a:pPr>
              <a:buFont typeface="Wingdings" pitchFamily="2" charset="2"/>
              <a:buChar char="Ø"/>
            </a:pPr>
            <a:r>
              <a:rPr lang="en-US" dirty="0" smtClean="0"/>
              <a:t>RIDOT – Design plan review, advertising and construction inspection.  RIDOT also coordinates and controls funding</a:t>
            </a:r>
          </a:p>
          <a:p>
            <a:pPr>
              <a:buFont typeface="Wingdings" pitchFamily="2" charset="2"/>
              <a:buChar char="Ø"/>
            </a:pPr>
            <a:r>
              <a:rPr lang="en-US" dirty="0" smtClean="0"/>
              <a:t>VHB – Prepare design and permitting plans</a:t>
            </a:r>
          </a:p>
          <a:p>
            <a:pPr>
              <a:buFont typeface="Wingdings" pitchFamily="2" charset="2"/>
              <a:buChar char="Ø"/>
            </a:pPr>
            <a:endParaRPr lang="en-US" dirty="0" smtClean="0"/>
          </a:p>
        </p:txBody>
      </p: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Completed Bikeway Sections</a:t>
            </a:r>
            <a:endParaRPr lang="en-US" dirty="0"/>
          </a:p>
        </p:txBody>
      </p:sp>
      <p:sp>
        <p:nvSpPr>
          <p:cNvPr id="3" name="Content Placeholder 2"/>
          <p:cNvSpPr>
            <a:spLocks noGrp="1"/>
          </p:cNvSpPr>
          <p:nvPr>
            <p:ph idx="1"/>
          </p:nvPr>
        </p:nvSpPr>
        <p:spPr/>
        <p:txBody>
          <a:bodyPr/>
          <a:lstStyle/>
          <a:p>
            <a:pPr>
              <a:buFont typeface="Wingdings" pitchFamily="2" charset="2"/>
              <a:buChar char="Ø"/>
            </a:pPr>
            <a:r>
              <a:rPr lang="en-US" dirty="0" smtClean="0"/>
              <a:t>Planning Study completed/Final Design started 1993</a:t>
            </a:r>
          </a:p>
          <a:p>
            <a:pPr>
              <a:buFont typeface="Wingdings" pitchFamily="2" charset="2"/>
              <a:buChar char="Ø"/>
            </a:pPr>
            <a:r>
              <a:rPr lang="en-US" dirty="0" smtClean="0"/>
              <a:t>Approx.11 miles of continuous separated facility built through 10 construction contracts</a:t>
            </a:r>
          </a:p>
          <a:p>
            <a:pPr>
              <a:buFont typeface="Wingdings" pitchFamily="2" charset="2"/>
              <a:buChar char="Ø"/>
            </a:pPr>
            <a:r>
              <a:rPr lang="en-US" dirty="0" smtClean="0"/>
              <a:t>5 River and 2 Canal crossings, 3 miles of path along the Canal, 5 miles of rail-with-trail along the P&amp;W RR, </a:t>
            </a:r>
          </a:p>
          <a:p>
            <a:pPr>
              <a:buFont typeface="Wingdings" pitchFamily="2" charset="2"/>
              <a:buChar char="Ø"/>
            </a:pPr>
            <a:r>
              <a:rPr lang="en-US" dirty="0" smtClean="0"/>
              <a:t>4 miles of Bike Lanes and shared roadway in Providence and Pawtucket</a:t>
            </a:r>
            <a:endParaRPr lang="en-US" dirty="0"/>
          </a:p>
        </p:txBody>
      </p:sp>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Segment 1B/2, On-Road Bikeways/Bike Lanes </a:t>
            </a:r>
            <a:r>
              <a:rPr lang="en-US" dirty="0" err="1" smtClean="0"/>
              <a:t>Prov</a:t>
            </a:r>
            <a:r>
              <a:rPr lang="en-US" dirty="0" smtClean="0"/>
              <a:t>/Pawtucket</a:t>
            </a:r>
            <a:endParaRPr lang="en-US" dirty="0"/>
          </a:p>
        </p:txBody>
      </p:sp>
      <p:pic>
        <p:nvPicPr>
          <p:cNvPr id="5" name="Content Placeholder 4" descr="IMG_2956.JPG"/>
          <p:cNvPicPr>
            <a:picLocks noGrp="1" noChangeAspect="1"/>
          </p:cNvPicPr>
          <p:nvPr>
            <p:ph sz="half" idx="1"/>
          </p:nvPr>
        </p:nvPicPr>
        <p:blipFill>
          <a:blip r:embed="rId2" cstate="print"/>
          <a:stretch>
            <a:fillRect/>
          </a:stretch>
        </p:blipFill>
        <p:spPr>
          <a:xfrm>
            <a:off x="291829" y="2094300"/>
            <a:ext cx="4038600" cy="3028950"/>
          </a:xfrm>
        </p:spPr>
      </p:pic>
      <p:pic>
        <p:nvPicPr>
          <p:cNvPr id="6" name="Content Placeholder 5" descr="IMG_2947.JPG"/>
          <p:cNvPicPr>
            <a:picLocks noGrp="1" noChangeAspect="1"/>
          </p:cNvPicPr>
          <p:nvPr>
            <p:ph sz="half" idx="2"/>
          </p:nvPr>
        </p:nvPicPr>
        <p:blipFill>
          <a:blip r:embed="rId3" cstate="print"/>
          <a:stretch>
            <a:fillRect/>
          </a:stretch>
        </p:blipFill>
        <p:spPr>
          <a:xfrm>
            <a:off x="4648200" y="2570956"/>
            <a:ext cx="4038600" cy="3028950"/>
          </a:xfrm>
        </p:spPr>
      </p:pic>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normAutofit fontScale="90000"/>
          </a:bodyPr>
          <a:lstStyle/>
          <a:p>
            <a:pPr eaLnBrk="1" hangingPunct="1"/>
            <a:r>
              <a:rPr lang="en-US" dirty="0" smtClean="0"/>
              <a:t>Blackstone River Bikeway – Completed Segments 4A, 4B, 5, 6, 7</a:t>
            </a:r>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3360725" y="1184791"/>
            <a:ext cx="3598333" cy="2698750"/>
          </a:xfrm>
          <a:prstGeom prst="rect">
            <a:avLst/>
          </a:prstGeom>
          <a:noFill/>
          <a:ln w="9525">
            <a:noFill/>
            <a:miter lim="800000"/>
            <a:headEnd/>
            <a:tailEnd/>
          </a:ln>
          <a:effectLst/>
        </p:spPr>
      </p:pic>
      <p:pic>
        <p:nvPicPr>
          <p:cNvPr id="6" name="Picture 10" descr="July 11, 2005 001"/>
          <p:cNvPicPr>
            <a:picLocks noChangeAspect="1" noChangeArrowheads="1"/>
          </p:cNvPicPr>
          <p:nvPr/>
        </p:nvPicPr>
        <p:blipFill>
          <a:blip r:embed="rId3" cstate="print"/>
          <a:stretch>
            <a:fillRect/>
          </a:stretch>
        </p:blipFill>
        <p:spPr bwMode="auto">
          <a:xfrm>
            <a:off x="5561009" y="2797238"/>
            <a:ext cx="3582991" cy="2682124"/>
          </a:xfrm>
          <a:prstGeom prst="rect">
            <a:avLst/>
          </a:prstGeom>
          <a:noFill/>
          <a:ln w="9525">
            <a:noFill/>
            <a:miter lim="800000"/>
            <a:headEnd/>
            <a:tailEnd/>
          </a:ln>
        </p:spPr>
      </p:pic>
      <p:pic>
        <p:nvPicPr>
          <p:cNvPr id="7" name="Picture 10" descr="BRBW -Seg5 102003-019"/>
          <p:cNvPicPr>
            <a:picLocks noGrp="1" noChangeAspect="1" noChangeArrowheads="1"/>
          </p:cNvPicPr>
          <p:nvPr>
            <p:ph sz="quarter" idx="4294967295"/>
          </p:nvPr>
        </p:nvPicPr>
        <p:blipFill>
          <a:blip r:embed="rId4" cstate="print"/>
          <a:stretch>
            <a:fillRect/>
          </a:stretch>
        </p:blipFill>
        <p:spPr>
          <a:xfrm>
            <a:off x="2871188" y="4188983"/>
            <a:ext cx="3562662" cy="2669017"/>
          </a:xfrm>
          <a:prstGeom prst="rect">
            <a:avLst/>
          </a:prstGeom>
          <a:noFill/>
        </p:spPr>
      </p:pic>
      <p:pic>
        <p:nvPicPr>
          <p:cNvPr id="8" name="Picture 9" descr="Complete Seg 6 038"/>
          <p:cNvPicPr>
            <a:picLocks noGrp="1" noChangeAspect="1" noChangeArrowheads="1"/>
          </p:cNvPicPr>
          <p:nvPr>
            <p:ph sz="half" idx="1"/>
          </p:nvPr>
        </p:nvPicPr>
        <p:blipFill>
          <a:blip r:embed="rId5" cstate="print"/>
          <a:stretch>
            <a:fillRect/>
          </a:stretch>
        </p:blipFill>
        <p:spPr>
          <a:xfrm>
            <a:off x="0" y="3817437"/>
            <a:ext cx="3404212" cy="2550313"/>
          </a:xfrm>
          <a:noFill/>
        </p:spPr>
      </p:pic>
      <p:pic>
        <p:nvPicPr>
          <p:cNvPr id="9" name="Picture 2"/>
          <p:cNvPicPr>
            <a:picLocks noChangeAspect="1" noChangeArrowheads="1"/>
          </p:cNvPicPr>
          <p:nvPr/>
        </p:nvPicPr>
        <p:blipFill>
          <a:blip r:embed="rId6" cstate="print"/>
          <a:srcRect/>
          <a:stretch>
            <a:fillRect/>
          </a:stretch>
        </p:blipFill>
        <p:spPr bwMode="auto">
          <a:xfrm>
            <a:off x="418640" y="1668845"/>
            <a:ext cx="3350580" cy="2512935"/>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nDot">
  <a:themeElements>
    <a:clrScheme name="Custom 1">
      <a:dk1>
        <a:sysClr val="windowText" lastClr="000000"/>
      </a:dk1>
      <a:lt1>
        <a:srgbClr val="D8D8D8"/>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rgbClr val="D8D8D8"/>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1">
    <a:dk1>
      <a:sysClr val="windowText" lastClr="000000"/>
    </a:dk1>
    <a:lt1>
      <a:srgbClr val="D8D8D8"/>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Providence_Downtown_Parking_Plan draft reworked-jla2</Template>
  <TotalTime>2047</TotalTime>
  <Words>415</Words>
  <Application>Microsoft Office PowerPoint</Application>
  <PresentationFormat>On-screen Show (4:3)</PresentationFormat>
  <Paragraphs>49</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ConnDot</vt:lpstr>
      <vt:lpstr>Blackstone River Bikeway Providence, RI to Massachusetts Border</vt:lpstr>
      <vt:lpstr>Agenda</vt:lpstr>
      <vt:lpstr>Project Purpose</vt:lpstr>
      <vt:lpstr>Overall Route within RI</vt:lpstr>
      <vt:lpstr>Design Team</vt:lpstr>
      <vt:lpstr>Design Team Roles</vt:lpstr>
      <vt:lpstr>Completed Bikeway Sections</vt:lpstr>
      <vt:lpstr>Segment 1B/2, On-Road Bikeways/Bike Lanes Prov/Pawtucket</vt:lpstr>
      <vt:lpstr>Blackstone River Bikeway – Completed Segments 4A, 4B, 5, 6, 7</vt:lpstr>
      <vt:lpstr>Future and Current Design</vt:lpstr>
      <vt:lpstr>Future and Current Design</vt:lpstr>
      <vt:lpstr>Future and Current Design</vt:lpstr>
      <vt:lpstr>Future and Current Design</vt:lpstr>
      <vt:lpstr>Future and Current Design</vt:lpstr>
      <vt:lpstr>Future and Current Design</vt:lpstr>
      <vt:lpstr>Future and Current Design</vt:lpstr>
      <vt:lpstr>Planning the MA/RI Connection</vt:lpstr>
    </vt:vector>
  </TitlesOfParts>
  <Company>Vanasse Hangen Brustlin,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ebeiriger</dc:creator>
  <cp:lastModifiedBy>sdamelio</cp:lastModifiedBy>
  <cp:revision>207</cp:revision>
  <dcterms:created xsi:type="dcterms:W3CDTF">2008-05-15T13:41:30Z</dcterms:created>
  <dcterms:modified xsi:type="dcterms:W3CDTF">2012-09-18T02:56:24Z</dcterms:modified>
</cp:coreProperties>
</file>